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48" r:id="rId1"/>
  </p:sldMasterIdLst>
  <p:notesMasterIdLst>
    <p:notesMasterId r:id="rId49"/>
  </p:notesMasterIdLst>
  <p:sldIdLst>
    <p:sldId id="311" r:id="rId2"/>
    <p:sldId id="313" r:id="rId3"/>
    <p:sldId id="314" r:id="rId4"/>
    <p:sldId id="318" r:id="rId5"/>
    <p:sldId id="336" r:id="rId6"/>
    <p:sldId id="335" r:id="rId7"/>
    <p:sldId id="319" r:id="rId8"/>
    <p:sldId id="320" r:id="rId9"/>
    <p:sldId id="315" r:id="rId10"/>
    <p:sldId id="337" r:id="rId11"/>
    <p:sldId id="338" r:id="rId12"/>
    <p:sldId id="323" r:id="rId13"/>
    <p:sldId id="316" r:id="rId14"/>
    <p:sldId id="359" r:id="rId15"/>
    <p:sldId id="325" r:id="rId16"/>
    <p:sldId id="339" r:id="rId17"/>
    <p:sldId id="326" r:id="rId18"/>
    <p:sldId id="341" r:id="rId19"/>
    <p:sldId id="340" r:id="rId20"/>
    <p:sldId id="355" r:id="rId21"/>
    <p:sldId id="342" r:id="rId22"/>
    <p:sldId id="327" r:id="rId23"/>
    <p:sldId id="343" r:id="rId24"/>
    <p:sldId id="356" r:id="rId25"/>
    <p:sldId id="357" r:id="rId26"/>
    <p:sldId id="344" r:id="rId27"/>
    <p:sldId id="358" r:id="rId28"/>
    <p:sldId id="317" r:id="rId29"/>
    <p:sldId id="328" r:id="rId30"/>
    <p:sldId id="329" r:id="rId31"/>
    <p:sldId id="330" r:id="rId32"/>
    <p:sldId id="345" r:id="rId33"/>
    <p:sldId id="346" r:id="rId34"/>
    <p:sldId id="331" r:id="rId35"/>
    <p:sldId id="321" r:id="rId36"/>
    <p:sldId id="332" r:id="rId37"/>
    <p:sldId id="347" r:id="rId38"/>
    <p:sldId id="351" r:id="rId39"/>
    <p:sldId id="333" r:id="rId40"/>
    <p:sldId id="349" r:id="rId41"/>
    <p:sldId id="348" r:id="rId42"/>
    <p:sldId id="352" r:id="rId43"/>
    <p:sldId id="334" r:id="rId44"/>
    <p:sldId id="350" r:id="rId45"/>
    <p:sldId id="353" r:id="rId46"/>
    <p:sldId id="354" r:id="rId47"/>
    <p:sldId id="312" r:id="rId4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  <a:srgbClr val="99853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63" autoAdjust="0"/>
    <p:restoredTop sz="95226" autoAdjust="0"/>
  </p:normalViewPr>
  <p:slideViewPr>
    <p:cSldViewPr snapToGrid="0">
      <p:cViewPr varScale="1">
        <p:scale>
          <a:sx n="78" d="100"/>
          <a:sy n="78" d="100"/>
        </p:scale>
        <p:origin x="158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2299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run_train-tag-loss_1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1491806767398"/>
          <c:y val="5.030871255431054E-2"/>
          <c:w val="0.83193913598638003"/>
          <c:h val="0.79263627377014645"/>
        </c:manualLayout>
      </c:layout>
      <c:lineChart>
        <c:grouping val="standard"/>
        <c:varyColors val="0"/>
        <c:ser>
          <c:idx val="2"/>
          <c:order val="2"/>
          <c:tx>
            <c:strRef>
              <c:f>'run_train-tag-loss_1'!$C$1</c:f>
              <c:strCache>
                <c:ptCount val="1"/>
                <c:pt idx="0">
                  <c:v>训练集</c:v>
                </c:pt>
              </c:strCache>
            </c:strRef>
          </c:tx>
          <c:spPr>
            <a:ln w="1270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'run_train-tag-loss_1'!$B$2:$B$10</c:f>
              <c:numCache>
                <c:formatCode>General</c:formatCode>
                <c:ptCount val="9"/>
                <c:pt idx="0">
                  <c:v>0</c:v>
                </c:pt>
                <c:pt idx="1">
                  <c:v>1000</c:v>
                </c:pt>
                <c:pt idx="2">
                  <c:v>2000</c:v>
                </c:pt>
                <c:pt idx="3">
                  <c:v>3000</c:v>
                </c:pt>
                <c:pt idx="4">
                  <c:v>4000</c:v>
                </c:pt>
                <c:pt idx="5">
                  <c:v>5000</c:v>
                </c:pt>
                <c:pt idx="6">
                  <c:v>6000</c:v>
                </c:pt>
                <c:pt idx="7">
                  <c:v>7000</c:v>
                </c:pt>
                <c:pt idx="8">
                  <c:v>8000</c:v>
                </c:pt>
              </c:numCache>
            </c:numRef>
          </c:cat>
          <c:val>
            <c:numRef>
              <c:f>'run_train-tag-loss_1'!$C$2:$C$10</c:f>
              <c:numCache>
                <c:formatCode>General</c:formatCode>
                <c:ptCount val="9"/>
                <c:pt idx="0">
                  <c:v>181.97125244140599</c:v>
                </c:pt>
                <c:pt idx="1">
                  <c:v>23.73823928833</c:v>
                </c:pt>
                <c:pt idx="2">
                  <c:v>10.6445007324218</c:v>
                </c:pt>
                <c:pt idx="3">
                  <c:v>5.51008701324462</c:v>
                </c:pt>
                <c:pt idx="4">
                  <c:v>4.9796252250671298</c:v>
                </c:pt>
                <c:pt idx="5">
                  <c:v>4.5651547908782897</c:v>
                </c:pt>
                <c:pt idx="6">
                  <c:v>3.7657082080840998</c:v>
                </c:pt>
                <c:pt idx="7">
                  <c:v>3.8921629190444902</c:v>
                </c:pt>
                <c:pt idx="8">
                  <c:v>3.3261864185333199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36DB-4762-92D6-25FB2B04C9F3}"/>
            </c:ext>
          </c:extLst>
        </c:ser>
        <c:ser>
          <c:idx val="3"/>
          <c:order val="3"/>
          <c:tx>
            <c:strRef>
              <c:f>'run_train-tag-loss_1'!$D$1</c:f>
              <c:strCache>
                <c:ptCount val="1"/>
                <c:pt idx="0">
                  <c:v>测试集</c:v>
                </c:pt>
              </c:strCache>
            </c:strRef>
          </c:tx>
          <c:spPr>
            <a:ln w="127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val>
            <c:numRef>
              <c:f>'run_train-tag-loss_1'!$D$2:$D$10</c:f>
              <c:numCache>
                <c:formatCode>General</c:formatCode>
                <c:ptCount val="9"/>
                <c:pt idx="0">
                  <c:v>181.19094848632801</c:v>
                </c:pt>
                <c:pt idx="1">
                  <c:v>28.531558990478501</c:v>
                </c:pt>
                <c:pt idx="2">
                  <c:v>18.212572097778299</c:v>
                </c:pt>
                <c:pt idx="3">
                  <c:v>14.7027387619018</c:v>
                </c:pt>
                <c:pt idx="4">
                  <c:v>11.421073913574199</c:v>
                </c:pt>
                <c:pt idx="5">
                  <c:v>10.965431213378899</c:v>
                </c:pt>
                <c:pt idx="6">
                  <c:v>9.9654312133788991</c:v>
                </c:pt>
                <c:pt idx="7">
                  <c:v>10.965431213378899</c:v>
                </c:pt>
                <c:pt idx="8">
                  <c:v>9.9654312133788991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36DB-4762-92D6-25FB2B04C9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54265280"/>
        <c:axId val="654268232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'run_train-tag-loss_1'!$A$1</c15:sqref>
                        </c15:formulaRef>
                      </c:ext>
                    </c:extLst>
                    <c:strCache>
                      <c:ptCount val="1"/>
                      <c:pt idx="0">
                        <c:v>Wall time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'run_train-tag-loss_1'!$B$2:$B$10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0</c:v>
                      </c:pt>
                      <c:pt idx="1">
                        <c:v>1000</c:v>
                      </c:pt>
                      <c:pt idx="2">
                        <c:v>2000</c:v>
                      </c:pt>
                      <c:pt idx="3">
                        <c:v>3000</c:v>
                      </c:pt>
                      <c:pt idx="4">
                        <c:v>4000</c:v>
                      </c:pt>
                      <c:pt idx="5">
                        <c:v>5000</c:v>
                      </c:pt>
                      <c:pt idx="6">
                        <c:v>6000</c:v>
                      </c:pt>
                      <c:pt idx="7">
                        <c:v>7000</c:v>
                      </c:pt>
                      <c:pt idx="8">
                        <c:v>8000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'run_train-tag-loss_1'!$A$2:$A$10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1571812598.95223</c:v>
                      </c:pt>
                      <c:pt idx="1">
                        <c:v>1571812649.4556201</c:v>
                      </c:pt>
                      <c:pt idx="2">
                        <c:v>1571812699.7825501</c:v>
                      </c:pt>
                      <c:pt idx="3">
                        <c:v>1571812750.2838299</c:v>
                      </c:pt>
                      <c:pt idx="4">
                        <c:v>1571812800.6676199</c:v>
                      </c:pt>
                      <c:pt idx="5">
                        <c:v>1571812851.0557201</c:v>
                      </c:pt>
                      <c:pt idx="6">
                        <c:v>1571812901.43889</c:v>
                      </c:pt>
                      <c:pt idx="7">
                        <c:v>1571812951.9272201</c:v>
                      </c:pt>
                      <c:pt idx="8">
                        <c:v>1571813004.00124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36DB-4762-92D6-25FB2B04C9F3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'run_train-tag-loss_1'!$B$1</c15:sqref>
                        </c15:formulaRef>
                      </c:ext>
                    </c:extLst>
                    <c:strCache>
                      <c:ptCount val="1"/>
                      <c:pt idx="0">
                        <c:v>Step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'run_train-tag-loss_1'!$B$2:$B$10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0</c:v>
                      </c:pt>
                      <c:pt idx="1">
                        <c:v>1000</c:v>
                      </c:pt>
                      <c:pt idx="2">
                        <c:v>2000</c:v>
                      </c:pt>
                      <c:pt idx="3">
                        <c:v>3000</c:v>
                      </c:pt>
                      <c:pt idx="4">
                        <c:v>4000</c:v>
                      </c:pt>
                      <c:pt idx="5">
                        <c:v>5000</c:v>
                      </c:pt>
                      <c:pt idx="6">
                        <c:v>6000</c:v>
                      </c:pt>
                      <c:pt idx="7">
                        <c:v>7000</c:v>
                      </c:pt>
                      <c:pt idx="8">
                        <c:v>8000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'run_train-tag-loss_1'!$B$2:$B$10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0</c:v>
                      </c:pt>
                      <c:pt idx="1">
                        <c:v>1000</c:v>
                      </c:pt>
                      <c:pt idx="2">
                        <c:v>2000</c:v>
                      </c:pt>
                      <c:pt idx="3">
                        <c:v>3000</c:v>
                      </c:pt>
                      <c:pt idx="4">
                        <c:v>4000</c:v>
                      </c:pt>
                      <c:pt idx="5">
                        <c:v>5000</c:v>
                      </c:pt>
                      <c:pt idx="6">
                        <c:v>6000</c:v>
                      </c:pt>
                      <c:pt idx="7">
                        <c:v>7000</c:v>
                      </c:pt>
                      <c:pt idx="8">
                        <c:v>8000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36DB-4762-92D6-25FB2B04C9F3}"/>
                  </c:ext>
                </c:extLst>
              </c15:ser>
            </c15:filteredLineSeries>
          </c:ext>
        </c:extLst>
      </c:lineChart>
      <c:catAx>
        <c:axId val="6542652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zh-CN"/>
                  <a:t>迭代次数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zh-CN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654268232"/>
        <c:crosses val="autoZero"/>
        <c:auto val="1"/>
        <c:lblAlgn val="ctr"/>
        <c:lblOffset val="100"/>
        <c:noMultiLvlLbl val="0"/>
      </c:catAx>
      <c:valAx>
        <c:axId val="654268232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zh-CN"/>
                  <a:t>损失函数值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zh-CN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>
            <a:solidFill>
              <a:schemeClr val="tx1">
                <a:alpha val="99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654265280"/>
        <c:crosses val="autoZero"/>
        <c:crossBetween val="midCat"/>
        <c:majorUnit val="10"/>
      </c:valAx>
      <c:spPr>
        <a:noFill/>
        <a:ln>
          <a:solidFill>
            <a:schemeClr val="tx1"/>
          </a:solidFill>
        </a:ln>
        <a:effectLst/>
      </c:spPr>
    </c:plotArea>
    <c:legend>
      <c:legendPos val="tr"/>
      <c:layout>
        <c:manualLayout>
          <c:xMode val="edge"/>
          <c:yMode val="edge"/>
          <c:x val="0.69912279208342187"/>
          <c:y val="9.4595504626636989E-2"/>
          <c:w val="0.21609384975526713"/>
          <c:h val="0.1923154071782646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latin typeface="Times New Roman" panose="02020603050405020304" pitchFamily="18" charset="0"/>
          <a:ea typeface="+mn-ea"/>
          <a:cs typeface="Times New Roman" panose="02020603050405020304" pitchFamily="18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993278-BEDC-410D-8D8A-17342E535FDF}" type="datetimeFigureOut">
              <a:rPr lang="zh-CN" altLang="en-US" smtClean="0"/>
              <a:t>2019/12/4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52D08-8859-4FCA-9FC5-180C34E5FA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751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07DD8-6722-4182-892A-E3676524296F}" type="datetimeFigureOut">
              <a:rPr lang="zh-CN" altLang="en-US" smtClean="0"/>
              <a:t>2019/12/4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DD336-5473-415A-8062-CEE63308F51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882" y="1122126"/>
            <a:ext cx="3935730" cy="722449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/>
        </p:nvCxnSpPr>
        <p:spPr>
          <a:xfrm flipH="1">
            <a:off x="2527882" y="3946052"/>
            <a:ext cx="57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Freeform 5"/>
          <p:cNvSpPr>
            <a:spLocks noEditPoints="1"/>
          </p:cNvSpPr>
          <p:nvPr userDrawn="1"/>
        </p:nvSpPr>
        <p:spPr bwMode="auto">
          <a:xfrm>
            <a:off x="0" y="1760301"/>
            <a:ext cx="1790977" cy="2869814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rgbClr val="002060"/>
          </a:solidFill>
          <a:ln w="5" cap="flat">
            <a:solidFill>
              <a:srgbClr val="24211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6"/>
          <p:cNvSpPr>
            <a:spLocks noEditPoints="1"/>
          </p:cNvSpPr>
          <p:nvPr userDrawn="1"/>
        </p:nvSpPr>
        <p:spPr bwMode="auto">
          <a:xfrm>
            <a:off x="1722420" y="2799335"/>
            <a:ext cx="137114" cy="1694253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2527882" y="2446849"/>
            <a:ext cx="5760000" cy="136087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4800" b="1" i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课题</a:t>
            </a:r>
          </a:p>
        </p:txBody>
      </p:sp>
      <p:sp>
        <p:nvSpPr>
          <p:cNvPr id="14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2527882" y="4421920"/>
            <a:ext cx="5760000" cy="47413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答辩人：王建坤           导师：胡泓</a:t>
            </a:r>
          </a:p>
          <a:p>
            <a:endParaRPr lang="zh-CN" altLang="en-US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7BBCC37-7A5B-4BEF-806A-38FAED8682BF}"/>
              </a:ext>
            </a:extLst>
          </p:cNvPr>
          <p:cNvCxnSpPr/>
          <p:nvPr userDrawn="1"/>
        </p:nvCxnSpPr>
        <p:spPr>
          <a:xfrm flipH="1">
            <a:off x="2527882" y="2320452"/>
            <a:ext cx="57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18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07DD8-6722-4182-892A-E3676524296F}" type="datetimeFigureOut">
              <a:rPr lang="zh-CN" altLang="en-US" smtClean="0"/>
              <a:t>2019/12/4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DD336-5473-415A-8062-CEE63308F510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0" y="1872762"/>
            <a:ext cx="9144001" cy="2417885"/>
            <a:chOff x="0" y="1943100"/>
            <a:chExt cx="12192000" cy="2971800"/>
          </a:xfrm>
        </p:grpSpPr>
        <p:sp>
          <p:nvSpPr>
            <p:cNvPr id="9" name="矩形 4"/>
            <p:cNvSpPr>
              <a:spLocks noChangeArrowheads="1"/>
            </p:cNvSpPr>
            <p:nvPr/>
          </p:nvSpPr>
          <p:spPr bwMode="auto">
            <a:xfrm flipV="1">
              <a:off x="933449" y="1943100"/>
              <a:ext cx="3829051" cy="2971800"/>
            </a:xfrm>
            <a:custGeom>
              <a:avLst/>
              <a:gdLst>
                <a:gd name="T0" fmla="*/ 0 w 3829050"/>
                <a:gd name="T1" fmla="*/ 0 h 2971800"/>
                <a:gd name="T2" fmla="*/ 3829050 w 3829050"/>
                <a:gd name="T3" fmla="*/ 1409700 h 2971800"/>
                <a:gd name="T4" fmla="*/ 2971800 w 3829050"/>
                <a:gd name="T5" fmla="*/ 2971800 h 2971800"/>
                <a:gd name="T6" fmla="*/ 0 w 3829050"/>
                <a:gd name="T7" fmla="*/ 2971800 h 2971800"/>
                <a:gd name="T8" fmla="*/ 0 w 3829050"/>
                <a:gd name="T9" fmla="*/ 0 h 29718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29050"/>
                <a:gd name="T16" fmla="*/ 0 h 2971800"/>
                <a:gd name="T17" fmla="*/ 3829050 w 3829050"/>
                <a:gd name="T18" fmla="*/ 2971800 h 29718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29050" h="2971800">
                  <a:moveTo>
                    <a:pt x="0" y="0"/>
                  </a:moveTo>
                  <a:lnTo>
                    <a:pt x="3829050" y="1409700"/>
                  </a:lnTo>
                  <a:lnTo>
                    <a:pt x="2971800" y="2971800"/>
                  </a:lnTo>
                  <a:lnTo>
                    <a:pt x="0" y="297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8F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3900" b="1">
                <a:solidFill>
                  <a:srgbClr val="3D728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" name="矩形 4"/>
            <p:cNvSpPr>
              <a:spLocks noChangeArrowheads="1"/>
            </p:cNvSpPr>
            <p:nvPr/>
          </p:nvSpPr>
          <p:spPr bwMode="auto">
            <a:xfrm>
              <a:off x="933449" y="1943100"/>
              <a:ext cx="3829051" cy="2971800"/>
            </a:xfrm>
            <a:custGeom>
              <a:avLst/>
              <a:gdLst>
                <a:gd name="T0" fmla="*/ 0 w 3829050"/>
                <a:gd name="T1" fmla="*/ 0 h 2971800"/>
                <a:gd name="T2" fmla="*/ 3829050 w 3829050"/>
                <a:gd name="T3" fmla="*/ 1409700 h 2971800"/>
                <a:gd name="T4" fmla="*/ 2971800 w 3829050"/>
                <a:gd name="T5" fmla="*/ 2971800 h 2971800"/>
                <a:gd name="T6" fmla="*/ 0 w 3829050"/>
                <a:gd name="T7" fmla="*/ 2971800 h 2971800"/>
                <a:gd name="T8" fmla="*/ 0 w 3829050"/>
                <a:gd name="T9" fmla="*/ 0 h 29718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29050"/>
                <a:gd name="T16" fmla="*/ 0 h 2971800"/>
                <a:gd name="T17" fmla="*/ 3829050 w 3829050"/>
                <a:gd name="T18" fmla="*/ 2971800 h 29718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29050" h="2971800">
                  <a:moveTo>
                    <a:pt x="0" y="0"/>
                  </a:moveTo>
                  <a:lnTo>
                    <a:pt x="3829050" y="1409700"/>
                  </a:lnTo>
                  <a:lnTo>
                    <a:pt x="2971800" y="2971800"/>
                  </a:lnTo>
                  <a:lnTo>
                    <a:pt x="0" y="297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8F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3900" b="1">
                <a:solidFill>
                  <a:srgbClr val="3D728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" name="矩形 1"/>
            <p:cNvSpPr>
              <a:spLocks noChangeArrowheads="1"/>
            </p:cNvSpPr>
            <p:nvPr/>
          </p:nvSpPr>
          <p:spPr bwMode="auto">
            <a:xfrm>
              <a:off x="0" y="2451442"/>
              <a:ext cx="12192000" cy="188595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2" name="矩形 2"/>
            <p:cNvSpPr>
              <a:spLocks noChangeArrowheads="1"/>
            </p:cNvSpPr>
            <p:nvPr/>
          </p:nvSpPr>
          <p:spPr bwMode="auto">
            <a:xfrm>
              <a:off x="933451" y="1943100"/>
              <a:ext cx="2971800" cy="2971800"/>
            </a:xfrm>
            <a:prstGeom prst="rect">
              <a:avLst/>
            </a:prstGeom>
            <a:solidFill>
              <a:srgbClr val="92D1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180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5" name="标题 1"/>
          <p:cNvSpPr>
            <a:spLocks noGrp="1"/>
          </p:cNvSpPr>
          <p:nvPr>
            <p:ph type="title" hasCustomPrompt="1"/>
          </p:nvPr>
        </p:nvSpPr>
        <p:spPr>
          <a:xfrm>
            <a:off x="2928938" y="2286354"/>
            <a:ext cx="6215062" cy="1534427"/>
          </a:xfrm>
        </p:spPr>
        <p:txBody>
          <a:bodyPr>
            <a:noAutofit/>
          </a:bodyPr>
          <a:lstStyle>
            <a:lvl1pPr algn="ctr">
              <a:defRPr lang="zh-CN" altLang="en-US" sz="4000" kern="1200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节标题</a:t>
            </a:r>
          </a:p>
        </p:txBody>
      </p:sp>
      <p:sp>
        <p:nvSpPr>
          <p:cNvPr id="17" name="文本占位符 17"/>
          <p:cNvSpPr>
            <a:spLocks noGrp="1"/>
          </p:cNvSpPr>
          <p:nvPr>
            <p:ph type="body" sz="quarter" idx="13" hasCustomPrompt="1"/>
          </p:nvPr>
        </p:nvSpPr>
        <p:spPr>
          <a:xfrm>
            <a:off x="700086" y="1872762"/>
            <a:ext cx="2228850" cy="2417885"/>
          </a:xfrm>
          <a:solidFill>
            <a:srgbClr val="92D050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0" b="1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0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uiExpand="1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7"/>
          <p:cNvSpPr>
            <a:spLocks noChangeArrowheads="1"/>
          </p:cNvSpPr>
          <p:nvPr userDrawn="1"/>
        </p:nvSpPr>
        <p:spPr bwMode="auto">
          <a:xfrm>
            <a:off x="-1" y="0"/>
            <a:ext cx="720000" cy="64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3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17">
            <a:extLst>
              <a:ext uri="{FF2B5EF4-FFF2-40B4-BE49-F238E27FC236}">
                <a16:creationId xmlns:a16="http://schemas.microsoft.com/office/drawing/2014/main" id="{5032F8BA-B6EE-479F-BDB7-43C4255A0D7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9998" y="0"/>
            <a:ext cx="8424002" cy="64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Franklin Gothic Book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3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endParaRPr lang="zh-CN" altLang="en-US" sz="3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033" y="0"/>
            <a:ext cx="762968" cy="648000"/>
          </a:xfrm>
          <a:prstGeom prst="rect">
            <a:avLst/>
          </a:prstGeom>
        </p:spPr>
      </p:pic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29D92A9B-5F6E-4DC9-B0CD-127BBB40CF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1345" y="0"/>
            <a:ext cx="7344910" cy="6480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节标题</a:t>
            </a:r>
          </a:p>
        </p:txBody>
      </p:sp>
      <p:sp>
        <p:nvSpPr>
          <p:cNvPr id="21" name="文本占位符 18">
            <a:extLst>
              <a:ext uri="{FF2B5EF4-FFF2-40B4-BE49-F238E27FC236}">
                <a16:creationId xmlns:a16="http://schemas.microsoft.com/office/drawing/2014/main" id="{30650819-2EC8-4D2A-9A48-527FDB792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" y="0"/>
            <a:ext cx="719999" cy="648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79CF819-90C0-4A82-851D-127990D22180}"/>
              </a:ext>
            </a:extLst>
          </p:cNvPr>
          <p:cNvSpPr/>
          <p:nvPr userDrawn="1"/>
        </p:nvSpPr>
        <p:spPr>
          <a:xfrm>
            <a:off x="-1" y="6673382"/>
            <a:ext cx="9143999" cy="216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日期占位符 1">
            <a:extLst>
              <a:ext uri="{FF2B5EF4-FFF2-40B4-BE49-F238E27FC236}">
                <a16:creationId xmlns:a16="http://schemas.microsoft.com/office/drawing/2014/main" id="{72843F3B-B3FA-48CA-989B-C1D8C56172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43A07DD8-6722-4182-892A-E3676524296F}" type="datetimeFigureOut">
              <a:rPr lang="zh-CN" altLang="en-US" smtClean="0"/>
              <a:t>2019/12/4</a:t>
            </a:fld>
            <a:endParaRPr lang="zh-CN" altLang="en-US"/>
          </a:p>
        </p:txBody>
      </p:sp>
      <p:sp>
        <p:nvSpPr>
          <p:cNvPr id="24" name="页脚占位符 2">
            <a:extLst>
              <a:ext uri="{FF2B5EF4-FFF2-40B4-BE49-F238E27FC236}">
                <a16:creationId xmlns:a16="http://schemas.microsoft.com/office/drawing/2014/main" id="{618D6D16-3CF6-4670-9DE3-74E600636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5" name="灯片编号占位符 3">
            <a:extLst>
              <a:ext uri="{FF2B5EF4-FFF2-40B4-BE49-F238E27FC236}">
                <a16:creationId xmlns:a16="http://schemas.microsoft.com/office/drawing/2014/main" id="{7316B5FD-3C79-4AC6-979D-D610D5362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E8FDD336-5473-415A-8062-CEE63308F51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0D2E6F7-221C-4604-A99F-53D6F79A206A}"/>
              </a:ext>
            </a:extLst>
          </p:cNvPr>
          <p:cNvSpPr/>
          <p:nvPr userDrawn="1"/>
        </p:nvSpPr>
        <p:spPr>
          <a:xfrm>
            <a:off x="-2" y="6637382"/>
            <a:ext cx="9143999" cy="36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716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07DD8-6722-4182-892A-E3676524296F}" type="datetimeFigureOut">
              <a:rPr lang="zh-CN" altLang="en-US" smtClean="0"/>
              <a:t>2019/12/4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DD336-5473-415A-8062-CEE63308F51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860" y="0"/>
            <a:ext cx="1335140" cy="11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23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07DD8-6722-4182-892A-E3676524296F}" type="datetimeFigureOut">
              <a:rPr lang="zh-CN" altLang="en-US" smtClean="0"/>
              <a:t>2019/12/4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DD336-5473-415A-8062-CEE63308F51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B5EA2E8-4D9A-4567-B693-3B0ED2A80B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882" y="1122126"/>
            <a:ext cx="3935730" cy="722449"/>
          </a:xfrm>
          <a:prstGeom prst="rect">
            <a:avLst/>
          </a:prstGeom>
        </p:spPr>
      </p:pic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6ADCE0F8-57D5-4BAD-9F8A-16E6E09C3E7E}"/>
              </a:ext>
            </a:extLst>
          </p:cNvPr>
          <p:cNvCxnSpPr/>
          <p:nvPr userDrawn="1"/>
        </p:nvCxnSpPr>
        <p:spPr>
          <a:xfrm flipH="1">
            <a:off x="2527882" y="3946052"/>
            <a:ext cx="57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Freeform 5">
            <a:extLst>
              <a:ext uri="{FF2B5EF4-FFF2-40B4-BE49-F238E27FC236}">
                <a16:creationId xmlns:a16="http://schemas.microsoft.com/office/drawing/2014/main" id="{4831A7CF-4CD3-46F3-A963-83CF1468C37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0" y="1760301"/>
            <a:ext cx="1790977" cy="2869814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rgbClr val="002060"/>
          </a:solidFill>
          <a:ln w="5" cap="flat">
            <a:solidFill>
              <a:srgbClr val="24211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E6D4E200-8DD6-43A0-86EA-B36A4DE64B4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722420" y="2799335"/>
            <a:ext cx="137114" cy="1694253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974ED365-693F-47A4-8B99-3822B3400D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27882" y="2446849"/>
            <a:ext cx="5760000" cy="1360874"/>
          </a:xfrm>
        </p:spPr>
        <p:txBody>
          <a:bodyPr>
            <a:normAutofit/>
          </a:bodyPr>
          <a:lstStyle>
            <a:lvl1pPr algn="ctr">
              <a:defRPr sz="4800" b="1" i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感谢聆听   请多指点</a:t>
            </a:r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E8EE1084-7B39-4DEE-A0A2-B2F268829F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27882" y="4421920"/>
            <a:ext cx="5760000" cy="47413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答辩人：王建坤           导师：胡泓</a:t>
            </a:r>
          </a:p>
          <a:p>
            <a:endParaRPr lang="zh-CN" altLang="en-US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5D4AD5B7-19A4-4242-9000-99B2E1D388AB}"/>
              </a:ext>
            </a:extLst>
          </p:cNvPr>
          <p:cNvCxnSpPr/>
          <p:nvPr userDrawn="1"/>
        </p:nvCxnSpPr>
        <p:spPr>
          <a:xfrm flipH="1">
            <a:off x="2527882" y="2320452"/>
            <a:ext cx="57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40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tile tx="0" ty="0" sx="10000" sy="1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07DD8-6722-4182-892A-E3676524296F}" type="datetimeFigureOut">
              <a:rPr lang="zh-CN" altLang="en-US" smtClean="0"/>
              <a:t>2019/12/4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D336-5473-415A-8062-CEE63308F5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129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5" r:id="rId4"/>
    <p:sldLayoutId id="214748366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emf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image" Target="../media/image29.jpe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10" Type="http://schemas.openxmlformats.org/officeDocument/2006/relationships/image" Target="../media/image28.wmf"/><Relationship Id="rId4" Type="http://schemas.openxmlformats.org/officeDocument/2006/relationships/image" Target="../media/image30.jpeg"/><Relationship Id="rId9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37.jpeg"/><Relationship Id="rId7" Type="http://schemas.openxmlformats.org/officeDocument/2006/relationships/image" Target="../media/image34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36.wmf"/><Relationship Id="rId5" Type="http://schemas.openxmlformats.org/officeDocument/2006/relationships/image" Target="../media/image39.jpeg"/><Relationship Id="rId10" Type="http://schemas.openxmlformats.org/officeDocument/2006/relationships/oleObject" Target="../embeddings/oleObject5.bin"/><Relationship Id="rId4" Type="http://schemas.openxmlformats.org/officeDocument/2006/relationships/image" Target="../media/image38.jpeg"/><Relationship Id="rId9" Type="http://schemas.openxmlformats.org/officeDocument/2006/relationships/image" Target="../media/image35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image" Target="../media/image42.jpeg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5.jpeg"/><Relationship Id="rId11" Type="http://schemas.openxmlformats.org/officeDocument/2006/relationships/image" Target="../media/image41.wmf"/><Relationship Id="rId5" Type="http://schemas.openxmlformats.org/officeDocument/2006/relationships/image" Target="../media/image44.jpeg"/><Relationship Id="rId10" Type="http://schemas.openxmlformats.org/officeDocument/2006/relationships/oleObject" Target="../embeddings/oleObject8.bin"/><Relationship Id="rId4" Type="http://schemas.openxmlformats.org/officeDocument/2006/relationships/image" Target="../media/image43.jpg"/><Relationship Id="rId9" Type="http://schemas.openxmlformats.org/officeDocument/2006/relationships/oleObject" Target="../embeddings/oleObject7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29.jpeg"/><Relationship Id="rId7" Type="http://schemas.openxmlformats.org/officeDocument/2006/relationships/image" Target="../media/image50.jp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10" Type="http://schemas.openxmlformats.org/officeDocument/2006/relationships/image" Target="../media/image46.wmf"/><Relationship Id="rId4" Type="http://schemas.openxmlformats.org/officeDocument/2006/relationships/image" Target="../media/image47.jpg"/><Relationship Id="rId9" Type="http://schemas.openxmlformats.org/officeDocument/2006/relationships/oleObject" Target="../embeddings/oleObject9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7" Type="http://schemas.openxmlformats.org/officeDocument/2006/relationships/image" Target="../media/image53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/><Relationship Id="rId3" Type="http://schemas.openxmlformats.org/officeDocument/2006/relationships/image" Target="../media/image54.jpg"/><Relationship Id="rId7" Type="http://schemas.openxmlformats.org/officeDocument/2006/relationships/image" Target="../media/image58.jp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3" Type="http://schemas.openxmlformats.org/officeDocument/2006/relationships/image" Target="../media/image61.jpeg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4.pn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3" Type="http://schemas.openxmlformats.org/officeDocument/2006/relationships/oleObject" Target="../embeddings/oleObject11.bin"/><Relationship Id="rId7" Type="http://schemas.openxmlformats.org/officeDocument/2006/relationships/package" Target="../embeddings/Microsoft_Visio_Drawing.vsdx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64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8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67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.vsdx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70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emf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8B8E86-D880-4033-83AC-DA258AD99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002060"/>
                </a:solidFill>
              </a:rPr>
              <a:t>雾化器装配缺陷检测与远程监控系统研究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B58EDE-B892-4874-857D-3C3B1B0E74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27882" y="4421920"/>
            <a:ext cx="5760000" cy="474133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/>
                </a:solidFill>
              </a:rPr>
              <a:t>答辩人：王建坤          导师：胡泓教授</a:t>
            </a:r>
          </a:p>
        </p:txBody>
      </p:sp>
    </p:spTree>
    <p:extLst>
      <p:ext uri="{BB962C8B-B14F-4D97-AF65-F5344CB8AC3E}">
        <p14:creationId xmlns:p14="http://schemas.microsoft.com/office/powerpoint/2010/main" val="573187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6B75916-CCCA-4099-A64E-C3EECC1E12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系统的总体方案设计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6BA05B-19F1-46A8-A8BC-489DF71B01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5" name="圆角矩形 9">
            <a:extLst>
              <a:ext uri="{FF2B5EF4-FFF2-40B4-BE49-F238E27FC236}">
                <a16:creationId xmlns:a16="http://schemas.microsoft.com/office/drawing/2014/main" id="{5FAF18CE-8ECB-4111-97BA-9C46F6D73E77}"/>
              </a:ext>
            </a:extLst>
          </p:cNvPr>
          <p:cNvSpPr/>
          <p:nvPr/>
        </p:nvSpPr>
        <p:spPr>
          <a:xfrm>
            <a:off x="359998" y="843128"/>
            <a:ext cx="2124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功能需求分析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44594B8-2A9C-4AFC-878D-4EF37C86E9C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136" y="1095128"/>
            <a:ext cx="1309370" cy="143954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C497D82-5BC1-40E5-93BE-9FBCAF119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998" y="1445058"/>
            <a:ext cx="5919509" cy="1169232"/>
          </a:xfrm>
          <a:prstGeom prst="rect">
            <a:avLst/>
          </a:prstGeom>
        </p:spPr>
      </p:pic>
      <p:pic>
        <p:nvPicPr>
          <p:cNvPr id="10" name="装配视频剪">
            <a:hlinkClick r:id="" action="ppaction://media"/>
            <a:extLst>
              <a:ext uri="{FF2B5EF4-FFF2-40B4-BE49-F238E27FC236}">
                <a16:creationId xmlns:a16="http://schemas.microsoft.com/office/drawing/2014/main" id="{8239ED1D-69C4-4586-AE2E-980EAAF385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70783" y="3100827"/>
            <a:ext cx="4301723" cy="322629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2327F96-9E4B-4BF6-A142-09E03FAF6FEE}"/>
              </a:ext>
            </a:extLst>
          </p:cNvPr>
          <p:cNvSpPr/>
          <p:nvPr/>
        </p:nvSpPr>
        <p:spPr>
          <a:xfrm>
            <a:off x="359998" y="2712220"/>
            <a:ext cx="3531282" cy="1845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70C0"/>
                </a:solidFill>
                <a:latin typeface="+mn-ea"/>
              </a:rPr>
              <a:t>功能：</a:t>
            </a:r>
            <a:endParaRPr lang="en-US" altLang="zh-CN" b="1" dirty="0">
              <a:solidFill>
                <a:srgbClr val="0070C0"/>
              </a:solidFill>
              <a:latin typeface="+mn-ea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视觉检测平台搭建。</a:t>
            </a:r>
            <a:endParaRPr lang="en-US" altLang="zh-CN" dirty="0">
              <a:latin typeface="+mn-ea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装配缺陷检测算法设计。</a:t>
            </a:r>
            <a:endParaRPr lang="en-US" altLang="zh-CN" dirty="0">
              <a:latin typeface="+mn-ea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生产线数据采集。</a:t>
            </a:r>
            <a:endParaRPr lang="en-US" altLang="zh-CN" dirty="0">
              <a:latin typeface="+mn-ea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生产线远程监控。</a:t>
            </a:r>
            <a:endParaRPr lang="en-US" altLang="zh-CN" dirty="0">
              <a:latin typeface="+mn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50EFD4B-3938-493B-BC36-9338D22EC7C9}"/>
              </a:ext>
            </a:extLst>
          </p:cNvPr>
          <p:cNvSpPr/>
          <p:nvPr/>
        </p:nvSpPr>
        <p:spPr>
          <a:xfrm>
            <a:off x="359998" y="4713973"/>
            <a:ext cx="3531282" cy="1511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需求：</a:t>
            </a:r>
            <a:endParaRPr lang="en-US" altLang="zh-CN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视觉检测工序时间小于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缺陷检出率大于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99.5%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缺陷误检率小于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2%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6B59D60D-A1AD-42A1-9A10-53F8DC20C41F}"/>
              </a:ext>
            </a:extLst>
          </p:cNvPr>
          <p:cNvSpPr/>
          <p:nvPr/>
        </p:nvSpPr>
        <p:spPr>
          <a:xfrm>
            <a:off x="4535495" y="1241995"/>
            <a:ext cx="1576873" cy="143437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A56B0D2-1FDA-45E4-AB39-37715DFFA811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6858000" y="2099388"/>
            <a:ext cx="472275" cy="424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F51A4CE1-1AEB-4DE5-A6C5-A60F56CA4801}"/>
              </a:ext>
            </a:extLst>
          </p:cNvPr>
          <p:cNvSpPr txBox="1"/>
          <p:nvPr/>
        </p:nvSpPr>
        <p:spPr>
          <a:xfrm>
            <a:off x="6518820" y="2523841"/>
            <a:ext cx="678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底座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ECCA59F-9763-4EDE-B3C3-E35FA5D8C727}"/>
              </a:ext>
            </a:extLst>
          </p:cNvPr>
          <p:cNvSpPr txBox="1"/>
          <p:nvPr/>
        </p:nvSpPr>
        <p:spPr>
          <a:xfrm>
            <a:off x="6265661" y="1280981"/>
            <a:ext cx="678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棉芯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E6F61A0E-0DFF-408B-B4C4-477DD4AD898B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6944021" y="1465647"/>
            <a:ext cx="520469" cy="1451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1F5866FC-2CD4-47E4-896D-4E2AD718D9D0}"/>
              </a:ext>
            </a:extLst>
          </p:cNvPr>
          <p:cNvSpPr txBox="1"/>
          <p:nvPr/>
        </p:nvSpPr>
        <p:spPr>
          <a:xfrm>
            <a:off x="8136688" y="687562"/>
            <a:ext cx="980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金属片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553E21A2-0222-4795-92BC-96CD296CEA2E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7893698" y="872228"/>
            <a:ext cx="242990" cy="311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51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6B75916-CCCA-4099-A64E-C3EECC1E12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系统的总体方案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6BA05B-19F1-46A8-A8BC-489DF71B01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BD1D6CDF-C5DC-4050-ABC3-854EEF988CDD}"/>
              </a:ext>
            </a:extLst>
          </p:cNvPr>
          <p:cNvSpPr/>
          <p:nvPr/>
        </p:nvSpPr>
        <p:spPr>
          <a:xfrm>
            <a:off x="359998" y="843128"/>
            <a:ext cx="162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总体方案</a:t>
            </a:r>
          </a:p>
        </p:txBody>
      </p:sp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620C02C1-DD6D-466D-B921-8F7B90D01AC3}"/>
              </a:ext>
            </a:extLst>
          </p:cNvPr>
          <p:cNvSpPr/>
          <p:nvPr/>
        </p:nvSpPr>
        <p:spPr>
          <a:xfrm>
            <a:off x="254809" y="2120381"/>
            <a:ext cx="2154452" cy="995771"/>
          </a:xfrm>
          <a:prstGeom prst="wedgeRoundRectCallout">
            <a:avLst>
              <a:gd name="adj1" fmla="val 96640"/>
              <a:gd name="adj2" fmla="val 87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工控机与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PLC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通讯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采集生产线信息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并发送检测结果。</a:t>
            </a:r>
          </a:p>
        </p:txBody>
      </p:sp>
      <p:sp>
        <p:nvSpPr>
          <p:cNvPr id="21" name="对话气泡: 圆角矩形 20">
            <a:extLst>
              <a:ext uri="{FF2B5EF4-FFF2-40B4-BE49-F238E27FC236}">
                <a16:creationId xmlns:a16="http://schemas.microsoft.com/office/drawing/2014/main" id="{0D216AF1-C20A-4BCF-8FC6-099F5368C7C3}"/>
              </a:ext>
            </a:extLst>
          </p:cNvPr>
          <p:cNvSpPr/>
          <p:nvPr/>
        </p:nvSpPr>
        <p:spPr>
          <a:xfrm>
            <a:off x="304014" y="4123459"/>
            <a:ext cx="2154452" cy="995771"/>
          </a:xfrm>
          <a:prstGeom prst="wedgeRoundRectCallout">
            <a:avLst>
              <a:gd name="adj1" fmla="val 94102"/>
              <a:gd name="adj2" fmla="val 186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工控机通过视觉检测平台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采集图片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并进行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缺陷检测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22" name="对话气泡: 圆角矩形 21">
            <a:extLst>
              <a:ext uri="{FF2B5EF4-FFF2-40B4-BE49-F238E27FC236}">
                <a16:creationId xmlns:a16="http://schemas.microsoft.com/office/drawing/2014/main" id="{6F8C4A3A-D08C-45C5-B1F3-407E1A230106}"/>
              </a:ext>
            </a:extLst>
          </p:cNvPr>
          <p:cNvSpPr/>
          <p:nvPr/>
        </p:nvSpPr>
        <p:spPr>
          <a:xfrm>
            <a:off x="4599943" y="3970217"/>
            <a:ext cx="2154452" cy="1103493"/>
          </a:xfrm>
          <a:prstGeom prst="wedgeRoundRectCallout">
            <a:avLst>
              <a:gd name="adj1" fmla="val -36174"/>
              <a:gd name="adj2" fmla="val -9346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工控机把采集的信息和检测结果的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数据上传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到服务器。</a:t>
            </a:r>
          </a:p>
        </p:txBody>
      </p:sp>
      <p:sp>
        <p:nvSpPr>
          <p:cNvPr id="56" name="箭头: 左右 55">
            <a:extLst>
              <a:ext uri="{FF2B5EF4-FFF2-40B4-BE49-F238E27FC236}">
                <a16:creationId xmlns:a16="http://schemas.microsoft.com/office/drawing/2014/main" id="{E58DDE57-FAB2-4F41-A772-CE5315D3ACA9}"/>
              </a:ext>
            </a:extLst>
          </p:cNvPr>
          <p:cNvSpPr/>
          <p:nvPr/>
        </p:nvSpPr>
        <p:spPr>
          <a:xfrm>
            <a:off x="4413911" y="3285000"/>
            <a:ext cx="1080000" cy="288000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箭头: 上下 44">
            <a:extLst>
              <a:ext uri="{FF2B5EF4-FFF2-40B4-BE49-F238E27FC236}">
                <a16:creationId xmlns:a16="http://schemas.microsoft.com/office/drawing/2014/main" id="{F2A709FD-AF8D-4957-9A92-4A933FF17F60}"/>
              </a:ext>
            </a:extLst>
          </p:cNvPr>
          <p:cNvSpPr/>
          <p:nvPr/>
        </p:nvSpPr>
        <p:spPr>
          <a:xfrm>
            <a:off x="3356774" y="4261345"/>
            <a:ext cx="288000" cy="720000"/>
          </a:xfrm>
          <a:prstGeom prst="up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箭头: 上下 57">
            <a:extLst>
              <a:ext uri="{FF2B5EF4-FFF2-40B4-BE49-F238E27FC236}">
                <a16:creationId xmlns:a16="http://schemas.microsoft.com/office/drawing/2014/main" id="{C91C7D1F-8E66-4D8E-8035-9F3F0054735A}"/>
              </a:ext>
            </a:extLst>
          </p:cNvPr>
          <p:cNvSpPr/>
          <p:nvPr/>
        </p:nvSpPr>
        <p:spPr>
          <a:xfrm>
            <a:off x="3356774" y="2274077"/>
            <a:ext cx="288000" cy="720000"/>
          </a:xfrm>
          <a:prstGeom prst="up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63B107C-8A48-4CE8-9E9E-61B68AC4EC0F}"/>
              </a:ext>
            </a:extLst>
          </p:cNvPr>
          <p:cNvGrpSpPr/>
          <p:nvPr/>
        </p:nvGrpSpPr>
        <p:grpSpPr>
          <a:xfrm>
            <a:off x="2605367" y="1203754"/>
            <a:ext cx="1800000" cy="1057808"/>
            <a:chOff x="2772393" y="1053204"/>
            <a:chExt cx="1800000" cy="1057808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395C165A-AECC-4042-BEDD-42957E9BD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2393" y="1053204"/>
              <a:ext cx="1800000" cy="1057808"/>
            </a:xfrm>
            <a:prstGeom prst="rect">
              <a:avLst/>
            </a:prstGeom>
          </p:spPr>
        </p:pic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AB889045-80D2-4D15-AA84-3B8CF370B291}"/>
                </a:ext>
              </a:extLst>
            </p:cNvPr>
            <p:cNvSpPr txBox="1"/>
            <p:nvPr/>
          </p:nvSpPr>
          <p:spPr>
            <a:xfrm>
              <a:off x="2772393" y="1053204"/>
              <a:ext cx="649834" cy="40011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PLC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2B1E3EE3-26D8-44AD-A110-7D4E2B23EFCA}"/>
              </a:ext>
            </a:extLst>
          </p:cNvPr>
          <p:cNvGrpSpPr/>
          <p:nvPr/>
        </p:nvGrpSpPr>
        <p:grpSpPr>
          <a:xfrm>
            <a:off x="2609681" y="3000945"/>
            <a:ext cx="1804230" cy="1241016"/>
            <a:chOff x="2768163" y="3042574"/>
            <a:chExt cx="1804230" cy="1241016"/>
          </a:xfrm>
        </p:grpSpPr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4399C043-1C24-4498-B775-51CA4A727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2393" y="3042575"/>
              <a:ext cx="1800000" cy="1241015"/>
            </a:xfrm>
            <a:prstGeom prst="rect">
              <a:avLst/>
            </a:prstGeom>
          </p:spPr>
        </p:pic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4EA12E69-E41E-4543-9782-714DFA59F6F4}"/>
                </a:ext>
              </a:extLst>
            </p:cNvPr>
            <p:cNvSpPr txBox="1"/>
            <p:nvPr/>
          </p:nvSpPr>
          <p:spPr>
            <a:xfrm>
              <a:off x="2768163" y="3042574"/>
              <a:ext cx="940230" cy="40011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wrap="square" rIns="0" rtlCol="0">
              <a:spAutoFit/>
            </a:bodyPr>
            <a:lstStyle/>
            <a:p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工控机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CA286E1F-9178-4E81-BE4B-54D0B1AD8F87}"/>
              </a:ext>
            </a:extLst>
          </p:cNvPr>
          <p:cNvGrpSpPr/>
          <p:nvPr/>
        </p:nvGrpSpPr>
        <p:grpSpPr>
          <a:xfrm>
            <a:off x="2600774" y="4981345"/>
            <a:ext cx="1800000" cy="1110361"/>
            <a:chOff x="2898393" y="5308254"/>
            <a:chExt cx="1800000" cy="1110361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ECFE57E-41AB-4616-BD8C-CD828B065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8393" y="5315122"/>
              <a:ext cx="1800000" cy="1103493"/>
            </a:xfrm>
            <a:prstGeom prst="rect">
              <a:avLst/>
            </a:prstGeom>
          </p:spPr>
        </p:pic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F0CFFDC5-5966-42C0-A159-563B611C448B}"/>
                </a:ext>
              </a:extLst>
            </p:cNvPr>
            <p:cNvSpPr txBox="1"/>
            <p:nvPr/>
          </p:nvSpPr>
          <p:spPr>
            <a:xfrm>
              <a:off x="2898393" y="5308254"/>
              <a:ext cx="1186308" cy="40011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wrap="square" rIns="0" rtlCol="0">
              <a:spAutoFit/>
            </a:bodyPr>
            <a:lstStyle/>
            <a:p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工业相机</a:t>
              </a: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FBB39E48-70A4-4F06-B35B-67D6A82E49BC}"/>
              </a:ext>
            </a:extLst>
          </p:cNvPr>
          <p:cNvGrpSpPr/>
          <p:nvPr/>
        </p:nvGrpSpPr>
        <p:grpSpPr>
          <a:xfrm>
            <a:off x="5493911" y="2274077"/>
            <a:ext cx="940230" cy="1489219"/>
            <a:chOff x="6012393" y="1687889"/>
            <a:chExt cx="940230" cy="1489219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4CDDCD9-262E-4ED1-BF88-2F3122BEF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2393" y="1687890"/>
              <a:ext cx="940230" cy="1489218"/>
            </a:xfrm>
            <a:prstGeom prst="rect">
              <a:avLst/>
            </a:prstGeom>
          </p:spPr>
        </p:pic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4A89C3A7-B59B-46E8-B7A1-64EB5AA7F665}"/>
                </a:ext>
              </a:extLst>
            </p:cNvPr>
            <p:cNvSpPr txBox="1"/>
            <p:nvPr/>
          </p:nvSpPr>
          <p:spPr>
            <a:xfrm>
              <a:off x="6012393" y="1687889"/>
              <a:ext cx="940230" cy="40011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wrap="square" rIns="0" rtlCol="0">
              <a:spAutoFit/>
            </a:bodyPr>
            <a:lstStyle/>
            <a:p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服务器</a:t>
              </a:r>
            </a:p>
          </p:txBody>
        </p:sp>
      </p:grpSp>
      <p:pic>
        <p:nvPicPr>
          <p:cNvPr id="48" name="图片 47">
            <a:extLst>
              <a:ext uri="{FF2B5EF4-FFF2-40B4-BE49-F238E27FC236}">
                <a16:creationId xmlns:a16="http://schemas.microsoft.com/office/drawing/2014/main" id="{6C3B5A03-CE43-4882-8128-C642271114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561" y="3116152"/>
            <a:ext cx="1440000" cy="1170000"/>
          </a:xfrm>
          <a:prstGeom prst="rect">
            <a:avLst/>
          </a:prstGeom>
        </p:spPr>
      </p:pic>
      <p:sp>
        <p:nvSpPr>
          <p:cNvPr id="69" name="箭头: 左右 68">
            <a:extLst>
              <a:ext uri="{FF2B5EF4-FFF2-40B4-BE49-F238E27FC236}">
                <a16:creationId xmlns:a16="http://schemas.microsoft.com/office/drawing/2014/main" id="{77F7444E-41BF-4D94-B1DE-94E369ED30B1}"/>
              </a:ext>
            </a:extLst>
          </p:cNvPr>
          <p:cNvSpPr/>
          <p:nvPr/>
        </p:nvSpPr>
        <p:spPr>
          <a:xfrm>
            <a:off x="6418561" y="3201000"/>
            <a:ext cx="1080000" cy="288000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对话气泡: 圆角矩形 69">
            <a:extLst>
              <a:ext uri="{FF2B5EF4-FFF2-40B4-BE49-F238E27FC236}">
                <a16:creationId xmlns:a16="http://schemas.microsoft.com/office/drawing/2014/main" id="{B5F279AA-78CD-44EB-A904-74E21C148508}"/>
              </a:ext>
            </a:extLst>
          </p:cNvPr>
          <p:cNvSpPr/>
          <p:nvPr/>
        </p:nvSpPr>
        <p:spPr>
          <a:xfrm>
            <a:off x="6634884" y="1734264"/>
            <a:ext cx="2410793" cy="1170000"/>
          </a:xfrm>
          <a:prstGeom prst="wedgeRoundRectCallout">
            <a:avLst>
              <a:gd name="adj1" fmla="val -34970"/>
              <a:gd name="adj2" fmla="val 8088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客户端通过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网络连接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服务器，实现对生产线的运行和检测的远程监视。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7A389707-16A9-46B3-9A7D-22D1E21C6C02}"/>
              </a:ext>
            </a:extLst>
          </p:cNvPr>
          <p:cNvSpPr txBox="1"/>
          <p:nvPr/>
        </p:nvSpPr>
        <p:spPr>
          <a:xfrm>
            <a:off x="7498561" y="3116152"/>
            <a:ext cx="1152044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 rIns="0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远程电脑</a:t>
            </a:r>
          </a:p>
        </p:txBody>
      </p:sp>
    </p:spTree>
    <p:extLst>
      <p:ext uri="{BB962C8B-B14F-4D97-AF65-F5344CB8AC3E}">
        <p14:creationId xmlns:p14="http://schemas.microsoft.com/office/powerpoint/2010/main" val="2386420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44016B-F775-45F7-8320-1E029090B5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视觉检测平台设计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067B00-CDB9-42AD-947B-386776FB4F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0B75D23C-739F-436B-890D-CB52E12B4EB9}"/>
              </a:ext>
            </a:extLst>
          </p:cNvPr>
          <p:cNvSpPr/>
          <p:nvPr/>
        </p:nvSpPr>
        <p:spPr>
          <a:xfrm>
            <a:off x="359998" y="843128"/>
            <a:ext cx="216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视觉检测平台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F95C524-19D6-49F0-92DC-92F2B882A6AA}"/>
              </a:ext>
            </a:extLst>
          </p:cNvPr>
          <p:cNvSpPr/>
          <p:nvPr/>
        </p:nvSpPr>
        <p:spPr>
          <a:xfrm>
            <a:off x="968070" y="1675356"/>
            <a:ext cx="2925504" cy="1082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0070C0"/>
                </a:solidFill>
                <a:latin typeface="+mn-ea"/>
              </a:rPr>
              <a:t>工业相机：</a:t>
            </a:r>
            <a:endParaRPr lang="en-US" altLang="zh-CN" sz="2000" b="1" dirty="0">
              <a:solidFill>
                <a:srgbClr val="0070C0"/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分辨率：</a:t>
            </a:r>
            <a:r>
              <a:rPr lang="en-US" altLang="zh-CN" dirty="0">
                <a:latin typeface="+mn-ea"/>
              </a:rPr>
              <a:t>2408×1536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+mn-ea"/>
              </a:rPr>
              <a:t>CMOS</a:t>
            </a:r>
            <a:r>
              <a:rPr lang="zh-CN" altLang="en-US" dirty="0">
                <a:latin typeface="+mn-ea"/>
              </a:rPr>
              <a:t>、</a:t>
            </a:r>
            <a:r>
              <a:rPr lang="en-US" altLang="zh-CN" dirty="0">
                <a:latin typeface="+mn-ea"/>
              </a:rPr>
              <a:t>C</a:t>
            </a:r>
            <a:r>
              <a:rPr lang="zh-CN" altLang="en-US" dirty="0">
                <a:latin typeface="+mn-ea"/>
              </a:rPr>
              <a:t>接口、黑白</a:t>
            </a:r>
            <a:endParaRPr lang="en-US" altLang="zh-CN" dirty="0">
              <a:latin typeface="+mn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A503E25-1A9F-465E-B298-3876C9A99B6C}"/>
              </a:ext>
            </a:extLst>
          </p:cNvPr>
          <p:cNvSpPr/>
          <p:nvPr/>
        </p:nvSpPr>
        <p:spPr>
          <a:xfrm>
            <a:off x="968070" y="2838284"/>
            <a:ext cx="2925504" cy="1082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0070C0"/>
                </a:solidFill>
                <a:latin typeface="+mn-ea"/>
              </a:rPr>
              <a:t>镜头：</a:t>
            </a:r>
            <a:endParaRPr lang="en-US" altLang="zh-CN" sz="2000" b="1" dirty="0">
              <a:solidFill>
                <a:srgbClr val="0070C0"/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焦距 </a:t>
            </a:r>
            <a:r>
              <a:rPr lang="en-US" altLang="zh-CN" dirty="0">
                <a:latin typeface="+mn-ea"/>
              </a:rPr>
              <a:t>25 mm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最大工作距离 </a:t>
            </a:r>
            <a:r>
              <a:rPr lang="en-US" altLang="zh-CN" dirty="0">
                <a:latin typeface="+mn-ea"/>
              </a:rPr>
              <a:t>200 mm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634B30F-E948-4F93-A403-7F3C36B2162D}"/>
              </a:ext>
            </a:extLst>
          </p:cNvPr>
          <p:cNvSpPr/>
          <p:nvPr/>
        </p:nvSpPr>
        <p:spPr>
          <a:xfrm>
            <a:off x="951345" y="4001213"/>
            <a:ext cx="2925504" cy="78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0070C0"/>
                </a:solidFill>
                <a:latin typeface="+mn-ea"/>
              </a:rPr>
              <a:t>同轴光源：</a:t>
            </a:r>
            <a:endParaRPr lang="en-US" altLang="zh-CN" sz="2000" b="1" dirty="0">
              <a:solidFill>
                <a:srgbClr val="0070C0"/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</a:rPr>
              <a:t>均匀打光</a:t>
            </a:r>
            <a:endParaRPr lang="en-US" altLang="zh-CN" sz="2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F882553-6B33-4FE9-A89E-64CE291E4BB1}"/>
              </a:ext>
            </a:extLst>
          </p:cNvPr>
          <p:cNvSpPr/>
          <p:nvPr/>
        </p:nvSpPr>
        <p:spPr>
          <a:xfrm>
            <a:off x="951345" y="4863803"/>
            <a:ext cx="2925504" cy="78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0070C0"/>
                </a:solidFill>
                <a:latin typeface="+mn-ea"/>
              </a:rPr>
              <a:t>可调支架：</a:t>
            </a:r>
            <a:endParaRPr lang="en-US" altLang="zh-CN" sz="2000" b="1" dirty="0">
              <a:solidFill>
                <a:srgbClr val="0070C0"/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</a:rPr>
              <a:t>固定各部件</a:t>
            </a:r>
            <a:endParaRPr lang="en-US" altLang="zh-CN" sz="2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D7DCE11-FF76-43BF-A860-8C977A5B4B04}"/>
              </a:ext>
            </a:extLst>
          </p:cNvPr>
          <p:cNvSpPr txBox="1"/>
          <p:nvPr/>
        </p:nvSpPr>
        <p:spPr>
          <a:xfrm>
            <a:off x="4141277" y="5677277"/>
            <a:ext cx="3641731" cy="398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待测物尺寸：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 mm × 6 mm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478AA24-6A2C-42B6-B58A-BDB58EFA4440}"/>
              </a:ext>
            </a:extLst>
          </p:cNvPr>
          <p:cNvGrpSpPr/>
          <p:nvPr/>
        </p:nvGrpSpPr>
        <p:grpSpPr>
          <a:xfrm>
            <a:off x="4290660" y="1347128"/>
            <a:ext cx="4745230" cy="4188025"/>
            <a:chOff x="4290660" y="1347128"/>
            <a:chExt cx="4745230" cy="4188025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19A21C3B-389D-4C80-9B15-A4F4AEC2EFF7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43" t="23428" r="11686" b="30635"/>
            <a:stretch/>
          </p:blipFill>
          <p:spPr>
            <a:xfrm>
              <a:off x="4290660" y="1347128"/>
              <a:ext cx="3342967" cy="4188025"/>
            </a:xfrm>
            <a:prstGeom prst="rect">
              <a:avLst/>
            </a:prstGeom>
          </p:spPr>
        </p:pic>
        <p:sp>
          <p:nvSpPr>
            <p:cNvPr id="6" name="对话气泡: 圆角矩形 5">
              <a:extLst>
                <a:ext uri="{FF2B5EF4-FFF2-40B4-BE49-F238E27FC236}">
                  <a16:creationId xmlns:a16="http://schemas.microsoft.com/office/drawing/2014/main" id="{33A863F1-86DA-4FA9-96A8-C621068A4327}"/>
                </a:ext>
              </a:extLst>
            </p:cNvPr>
            <p:cNvSpPr/>
            <p:nvPr/>
          </p:nvSpPr>
          <p:spPr>
            <a:xfrm>
              <a:off x="4307385" y="2702312"/>
              <a:ext cx="748385" cy="468000"/>
            </a:xfrm>
            <a:prstGeom prst="wedgeRoundRectCallout">
              <a:avLst>
                <a:gd name="adj1" fmla="val 135883"/>
                <a:gd name="adj2" fmla="val -103074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相机</a:t>
              </a:r>
            </a:p>
          </p:txBody>
        </p:sp>
        <p:sp>
          <p:nvSpPr>
            <p:cNvPr id="12" name="对话气泡: 圆角矩形 11">
              <a:extLst>
                <a:ext uri="{FF2B5EF4-FFF2-40B4-BE49-F238E27FC236}">
                  <a16:creationId xmlns:a16="http://schemas.microsoft.com/office/drawing/2014/main" id="{7B8AC395-1DCE-42C5-9B89-66051AF8465B}"/>
                </a:ext>
              </a:extLst>
            </p:cNvPr>
            <p:cNvSpPr/>
            <p:nvPr/>
          </p:nvSpPr>
          <p:spPr>
            <a:xfrm>
              <a:off x="4342460" y="3436897"/>
              <a:ext cx="748385" cy="468000"/>
            </a:xfrm>
            <a:prstGeom prst="wedgeRoundRectCallout">
              <a:avLst>
                <a:gd name="adj1" fmla="val 135883"/>
                <a:gd name="adj2" fmla="val -103074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镜头</a:t>
              </a:r>
            </a:p>
          </p:txBody>
        </p:sp>
        <p:sp>
          <p:nvSpPr>
            <p:cNvPr id="13" name="对话气泡: 圆角矩形 12">
              <a:extLst>
                <a:ext uri="{FF2B5EF4-FFF2-40B4-BE49-F238E27FC236}">
                  <a16:creationId xmlns:a16="http://schemas.microsoft.com/office/drawing/2014/main" id="{F2109B29-D0DA-4E8D-9CDB-7E7734B13662}"/>
                </a:ext>
              </a:extLst>
            </p:cNvPr>
            <p:cNvSpPr/>
            <p:nvPr/>
          </p:nvSpPr>
          <p:spPr>
            <a:xfrm>
              <a:off x="6337877" y="4184982"/>
              <a:ext cx="1187596" cy="468000"/>
            </a:xfrm>
            <a:prstGeom prst="wedgeRoundRectCallout">
              <a:avLst>
                <a:gd name="adj1" fmla="val -53743"/>
                <a:gd name="adj2" fmla="val -106014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同轴光源</a:t>
              </a:r>
            </a:p>
          </p:txBody>
        </p:sp>
        <p:sp>
          <p:nvSpPr>
            <p:cNvPr id="14" name="对话气泡: 圆角矩形 13">
              <a:extLst>
                <a:ext uri="{FF2B5EF4-FFF2-40B4-BE49-F238E27FC236}">
                  <a16:creationId xmlns:a16="http://schemas.microsoft.com/office/drawing/2014/main" id="{1353235F-BC43-4341-8528-81C7342CE7E2}"/>
                </a:ext>
              </a:extLst>
            </p:cNvPr>
            <p:cNvSpPr/>
            <p:nvPr/>
          </p:nvSpPr>
          <p:spPr>
            <a:xfrm>
              <a:off x="6675936" y="1503071"/>
              <a:ext cx="727787" cy="468000"/>
            </a:xfrm>
            <a:prstGeom prst="wedgeRoundRectCallout">
              <a:avLst>
                <a:gd name="adj1" fmla="val -107415"/>
                <a:gd name="adj2" fmla="val 28432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支架</a:t>
              </a:r>
            </a:p>
          </p:txBody>
        </p:sp>
        <p:sp>
          <p:nvSpPr>
            <p:cNvPr id="15" name="对话气泡: 圆角矩形 14">
              <a:extLst>
                <a:ext uri="{FF2B5EF4-FFF2-40B4-BE49-F238E27FC236}">
                  <a16:creationId xmlns:a16="http://schemas.microsoft.com/office/drawing/2014/main" id="{A49202F5-4B51-432B-9D87-345EF54E787E}"/>
                </a:ext>
              </a:extLst>
            </p:cNvPr>
            <p:cNvSpPr/>
            <p:nvPr/>
          </p:nvSpPr>
          <p:spPr>
            <a:xfrm>
              <a:off x="4683950" y="4849452"/>
              <a:ext cx="928571" cy="468000"/>
            </a:xfrm>
            <a:prstGeom prst="wedgeRoundRectCallout">
              <a:avLst>
                <a:gd name="adj1" fmla="val 77488"/>
                <a:gd name="adj2" fmla="val -63156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待测物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8E14CC26-B1C8-42AC-98B0-ACF0A5F0BD64}"/>
                </a:ext>
              </a:extLst>
            </p:cNvPr>
            <p:cNvCxnSpPr>
              <a:cxnSpLocks/>
            </p:cNvCxnSpPr>
            <p:nvPr/>
          </p:nvCxnSpPr>
          <p:spPr>
            <a:xfrm>
              <a:off x="5928783" y="3281103"/>
              <a:ext cx="2263872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85530DD5-E76C-4269-8C7D-9BF184AE873A}"/>
                </a:ext>
              </a:extLst>
            </p:cNvPr>
            <p:cNvCxnSpPr>
              <a:cxnSpLocks/>
            </p:cNvCxnSpPr>
            <p:nvPr/>
          </p:nvCxnSpPr>
          <p:spPr>
            <a:xfrm>
              <a:off x="5928783" y="4768546"/>
              <a:ext cx="2263872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DF1A8F75-E7A4-4125-B013-387164F37536}"/>
                </a:ext>
              </a:extLst>
            </p:cNvPr>
            <p:cNvCxnSpPr>
              <a:cxnSpLocks/>
            </p:cNvCxnSpPr>
            <p:nvPr/>
          </p:nvCxnSpPr>
          <p:spPr>
            <a:xfrm>
              <a:off x="7911315" y="3281103"/>
              <a:ext cx="0" cy="1487443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10C7FFA-C656-4943-B57E-5541EB31B808}"/>
                </a:ext>
              </a:extLst>
            </p:cNvPr>
            <p:cNvSpPr txBox="1"/>
            <p:nvPr/>
          </p:nvSpPr>
          <p:spPr>
            <a:xfrm>
              <a:off x="7906806" y="3789233"/>
              <a:ext cx="1129084" cy="39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&gt;120 mm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9432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121927-9967-4205-95E0-93F3FF3B4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装配缺陷视觉检测算法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610A0D-7955-4D16-938C-C5A505497E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6698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工件定位及</a:t>
            </a:r>
            <a:r>
              <a:rPr lang="en-US" altLang="zh-CN" dirty="0"/>
              <a:t>ROI</a:t>
            </a:r>
            <a:r>
              <a:rPr lang="zh-CN" altLang="en-US" dirty="0"/>
              <a:t>设置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32322171-5390-4169-AE66-3F8E8DDEDFF3}"/>
              </a:ext>
            </a:extLst>
          </p:cNvPr>
          <p:cNvSpPr/>
          <p:nvPr/>
        </p:nvSpPr>
        <p:spPr>
          <a:xfrm>
            <a:off x="359998" y="843128"/>
            <a:ext cx="216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装配缺陷类别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079AC48-0073-4BA7-AC63-2ABD12837375}"/>
              </a:ext>
            </a:extLst>
          </p:cNvPr>
          <p:cNvSpPr txBox="1"/>
          <p:nvPr/>
        </p:nvSpPr>
        <p:spPr>
          <a:xfrm>
            <a:off x="359998" y="1436994"/>
            <a:ext cx="7936257" cy="1062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dirty="0"/>
              <a:t>        </a:t>
            </a:r>
            <a:r>
              <a:rPr lang="zh-CN" altLang="en-US" dirty="0"/>
              <a:t>雾化器在</a:t>
            </a:r>
            <a:r>
              <a:rPr lang="zh-CN" altLang="zh-CN" dirty="0"/>
              <a:t>装配</a:t>
            </a:r>
            <a:r>
              <a:rPr lang="zh-CN" altLang="en-US" dirty="0"/>
              <a:t>的过程中</a:t>
            </a:r>
            <a:r>
              <a:rPr lang="zh-CN" altLang="zh-CN" dirty="0"/>
              <a:t>，夹头在夹取零部件时可能出现漏夹的情况，导致</a:t>
            </a:r>
            <a:r>
              <a:rPr lang="zh-CN" altLang="zh-CN" b="1" dirty="0">
                <a:solidFill>
                  <a:srgbClr val="C00000"/>
                </a:solidFill>
              </a:rPr>
              <a:t>零部件缺失</a:t>
            </a:r>
            <a:r>
              <a:rPr lang="zh-CN" altLang="zh-CN" dirty="0"/>
              <a:t>。在按压装配时由于机械振动和装配精度的原因可能会导致零部件的</a:t>
            </a:r>
            <a:r>
              <a:rPr lang="zh-CN" altLang="zh-CN" b="1" dirty="0">
                <a:solidFill>
                  <a:srgbClr val="C00000"/>
                </a:solidFill>
              </a:rPr>
              <a:t>装配位置出错</a:t>
            </a:r>
            <a:r>
              <a:rPr lang="zh-CN" altLang="zh-CN" dirty="0"/>
              <a:t>。</a:t>
            </a:r>
            <a:r>
              <a:rPr lang="zh-CN" altLang="en-US" dirty="0"/>
              <a:t>从而产生一些装配缺陷。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055BAF11-24EC-4E3E-B2FE-B6B7D7ADD5B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382" y="2631505"/>
            <a:ext cx="2375535" cy="1423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71DE4B8-8FBE-46B6-A371-ADC031C75E6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301" y="2631505"/>
            <a:ext cx="2375535" cy="1423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7FA7618-69E7-4A50-B901-832BC4B8D87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381" y="4483354"/>
            <a:ext cx="2375535" cy="1423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10CC596-7D7D-498F-9508-64138EC5C921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301" y="4483354"/>
            <a:ext cx="2375535" cy="1423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1034E7B-A780-4949-91ED-A796EABAF39A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98" y="3548209"/>
            <a:ext cx="237600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文本框 10">
            <a:extLst>
              <a:ext uri="{FF2B5EF4-FFF2-40B4-BE49-F238E27FC236}">
                <a16:creationId xmlns:a16="http://schemas.microsoft.com/office/drawing/2014/main" id="{20D0E879-CFC7-4D81-8F51-597BE1BD6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832" y="5163691"/>
            <a:ext cx="6463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正常</a:t>
            </a:r>
          </a:p>
        </p:txBody>
      </p:sp>
      <p:sp>
        <p:nvSpPr>
          <p:cNvPr id="29" name="文本框 10">
            <a:extLst>
              <a:ext uri="{FF2B5EF4-FFF2-40B4-BE49-F238E27FC236}">
                <a16:creationId xmlns:a16="http://schemas.microsoft.com/office/drawing/2014/main" id="{14D25AD2-A6D2-480B-90D6-2DD7E0A3BB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1150" y="4052802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工件缺失</a:t>
            </a:r>
          </a:p>
        </p:txBody>
      </p:sp>
      <p:sp>
        <p:nvSpPr>
          <p:cNvPr id="30" name="文本框 10">
            <a:extLst>
              <a:ext uri="{FF2B5EF4-FFF2-40B4-BE49-F238E27FC236}">
                <a16:creationId xmlns:a16="http://schemas.microsoft.com/office/drawing/2014/main" id="{F7C5FB14-DF8A-4161-88C9-0B7F42404B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8069" y="4055175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棉芯缺失</a:t>
            </a:r>
          </a:p>
        </p:txBody>
      </p:sp>
      <p:sp>
        <p:nvSpPr>
          <p:cNvPr id="31" name="文本框 10">
            <a:extLst>
              <a:ext uri="{FF2B5EF4-FFF2-40B4-BE49-F238E27FC236}">
                <a16:creationId xmlns:a16="http://schemas.microsoft.com/office/drawing/2014/main" id="{C8A9B30D-FFA8-497D-BADF-99CA5A6111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5734" y="5907024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金属片异常</a:t>
            </a:r>
          </a:p>
        </p:txBody>
      </p:sp>
      <p:sp>
        <p:nvSpPr>
          <p:cNvPr id="32" name="文本框 10">
            <a:extLst>
              <a:ext uri="{FF2B5EF4-FFF2-40B4-BE49-F238E27FC236}">
                <a16:creationId xmlns:a16="http://schemas.microsoft.com/office/drawing/2014/main" id="{125A01DA-026B-44DB-BE5B-E5C9AA5A0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2653" y="5907024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金属丝异常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53D3E9F-CCAA-4CF3-8E6F-2C932D85E486}"/>
              </a:ext>
            </a:extLst>
          </p:cNvPr>
          <p:cNvSpPr/>
          <p:nvPr/>
        </p:nvSpPr>
        <p:spPr>
          <a:xfrm>
            <a:off x="3765734" y="5234473"/>
            <a:ext cx="1223412" cy="3712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9D9E9C9-CCDE-499D-8E7F-D2BE8FBF7691}"/>
              </a:ext>
            </a:extLst>
          </p:cNvPr>
          <p:cNvSpPr/>
          <p:nvPr/>
        </p:nvSpPr>
        <p:spPr>
          <a:xfrm>
            <a:off x="7268547" y="4637314"/>
            <a:ext cx="429208" cy="51819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567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工件定位及</a:t>
            </a:r>
            <a:r>
              <a:rPr lang="en-US" altLang="zh-CN" dirty="0"/>
              <a:t>ROI</a:t>
            </a:r>
            <a:r>
              <a:rPr lang="zh-CN" altLang="en-US" dirty="0"/>
              <a:t>设置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32322171-5390-4169-AE66-3F8E8DDEDFF3}"/>
              </a:ext>
            </a:extLst>
          </p:cNvPr>
          <p:cNvSpPr/>
          <p:nvPr/>
        </p:nvSpPr>
        <p:spPr>
          <a:xfrm>
            <a:off x="359998" y="843128"/>
            <a:ext cx="162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工件定位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B1DD78-4B20-4388-86AC-7549161ACD8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8" y="2502697"/>
            <a:ext cx="2160000" cy="14249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A823917-BD24-48C7-A403-8DF8953CBFC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47" y="2502062"/>
            <a:ext cx="2160000" cy="14255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5CEBD36-F86B-4B1B-9BD3-DBC0D4A912F1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002" y="728458"/>
            <a:ext cx="2160000" cy="1424940"/>
          </a:xfrm>
          <a:prstGeom prst="rect">
            <a:avLst/>
          </a:prstGeom>
        </p:spPr>
      </p:pic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2E1B7894-E04E-45F5-A4E4-C9A6FD2D31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9335148"/>
              </p:ext>
            </p:extLst>
          </p:nvPr>
        </p:nvGraphicFramePr>
        <p:xfrm>
          <a:off x="1626972" y="4395055"/>
          <a:ext cx="2619197" cy="20181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9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5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/>
                        <a:t>图像分割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405">
                <a:tc>
                  <a:txBody>
                    <a:bodyPr/>
                    <a:lstStyle/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600" dirty="0"/>
                        <a:t>二值化获取工件区域</a:t>
                      </a:r>
                      <a:endParaRPr lang="en-US" altLang="zh-CN" sz="16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Arial" pitchFamily="34" charset="0"/>
                        <a:buNone/>
                      </a:pPr>
                      <a:endParaRPr lang="en-US" altLang="zh-CN" sz="16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Arial" pitchFamily="34" charset="0"/>
                        <a:buNone/>
                      </a:pPr>
                      <a:endParaRPr lang="en-US" altLang="zh-CN" sz="1600" dirty="0"/>
                    </a:p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600" dirty="0"/>
                        <a:t>开运算消除突出的金属丝</a:t>
                      </a:r>
                      <a:endParaRPr lang="en-US" altLang="zh-CN" sz="1600" dirty="0"/>
                    </a:p>
                    <a:p>
                      <a:pPr marL="177800" indent="-177800">
                        <a:buFont typeface="Arial" pitchFamily="34" charset="0"/>
                        <a:buChar char="•"/>
                      </a:pP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  <a:p>
                      <a:pPr marL="177800" indent="-177800">
                        <a:buFont typeface="Arial" pitchFamily="34" charset="0"/>
                        <a:buChar char="•"/>
                      </a:pP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D1DBB353-A2A9-4060-B9D2-1EB906492406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002" y="2502697"/>
            <a:ext cx="2160000" cy="1424940"/>
          </a:xfrm>
          <a:prstGeom prst="rect">
            <a:avLst/>
          </a:prstGeom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9A0C798D-5545-4F61-BBF6-6166B61C733E}"/>
              </a:ext>
            </a:extLst>
          </p:cNvPr>
          <p:cNvSpPr/>
          <p:nvPr/>
        </p:nvSpPr>
        <p:spPr>
          <a:xfrm>
            <a:off x="2519998" y="2988105"/>
            <a:ext cx="977149" cy="2880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045641A7-49DC-407A-ABF0-27ECE3DBA13E}"/>
              </a:ext>
            </a:extLst>
          </p:cNvPr>
          <p:cNvSpPr/>
          <p:nvPr/>
        </p:nvSpPr>
        <p:spPr>
          <a:xfrm>
            <a:off x="5657147" y="2988105"/>
            <a:ext cx="977149" cy="2880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88E128A3-D4C9-457C-ACAF-4A77DA76AD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8764972"/>
              </p:ext>
            </p:extLst>
          </p:nvPr>
        </p:nvGraphicFramePr>
        <p:xfrm>
          <a:off x="1998922" y="5046587"/>
          <a:ext cx="20193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2" name="Equation" r:id="rId7" imgW="2019240" imgH="571320" progId="Equation.DSMT4">
                  <p:embed/>
                </p:oleObj>
              </mc:Choice>
              <mc:Fallback>
                <p:oleObj name="Equation" r:id="rId7" imgW="2019240" imgH="571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98922" y="5046587"/>
                        <a:ext cx="20193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箭头: 上 16">
            <a:extLst>
              <a:ext uri="{FF2B5EF4-FFF2-40B4-BE49-F238E27FC236}">
                <a16:creationId xmlns:a16="http://schemas.microsoft.com/office/drawing/2014/main" id="{688E53F0-F0EC-44A8-BBA5-D9AB08883AC5}"/>
              </a:ext>
            </a:extLst>
          </p:cNvPr>
          <p:cNvSpPr/>
          <p:nvPr/>
        </p:nvSpPr>
        <p:spPr>
          <a:xfrm>
            <a:off x="2828570" y="3214849"/>
            <a:ext cx="216000" cy="1184850"/>
          </a:xfrm>
          <a:prstGeom prst="up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079AC48-0073-4BA7-AC63-2ABD12837375}"/>
              </a:ext>
            </a:extLst>
          </p:cNvPr>
          <p:cNvSpPr txBox="1"/>
          <p:nvPr/>
        </p:nvSpPr>
        <p:spPr>
          <a:xfrm>
            <a:off x="359998" y="1559050"/>
            <a:ext cx="5947496" cy="730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        </a:t>
            </a:r>
            <a:r>
              <a:rPr lang="zh-CN" altLang="en-US" dirty="0"/>
              <a:t>雾化器</a:t>
            </a:r>
            <a:r>
              <a:rPr lang="zh-CN" altLang="zh-CN" dirty="0"/>
              <a:t>固定在夹具的里面，夹具位置是固定且不会缺失的，可以通过定位夹具的位置来获得装配件的位置</a:t>
            </a:r>
            <a:r>
              <a:rPr lang="zh-CN" altLang="en-US" dirty="0"/>
              <a:t>。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DB3C70E5-6E14-4587-B1EE-A0A9E69D3B2D}"/>
              </a:ext>
            </a:extLst>
          </p:cNvPr>
          <p:cNvSpPr/>
          <p:nvPr/>
        </p:nvSpPr>
        <p:spPr>
          <a:xfrm>
            <a:off x="1471797" y="2569950"/>
            <a:ext cx="373948" cy="373948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F2147F61-8940-4D61-BF4D-038C9FC389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9132154"/>
              </p:ext>
            </p:extLst>
          </p:nvPr>
        </p:nvGraphicFramePr>
        <p:xfrm>
          <a:off x="2098320" y="5971205"/>
          <a:ext cx="1460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3" name="Equation" r:id="rId9" imgW="1460160" imgH="228600" progId="Equation.DSMT4">
                  <p:embed/>
                </p:oleObj>
              </mc:Choice>
              <mc:Fallback>
                <p:oleObj name="Equation" r:id="rId9" imgW="1460160" imgH="228600" progId="Equation.DSMT4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88E128A3-D4C9-457C-ACAF-4A77DA76AD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98320" y="5971205"/>
                        <a:ext cx="1460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B59BBA02-D08D-490E-8847-A515A87D2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2551277"/>
              </p:ext>
            </p:extLst>
          </p:nvPr>
        </p:nvGraphicFramePr>
        <p:xfrm>
          <a:off x="4800125" y="4395055"/>
          <a:ext cx="2619197" cy="12183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9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5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</a:rPr>
                        <a:t>工件定位</a:t>
                      </a: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405">
                <a:tc>
                  <a:txBody>
                    <a:bodyPr/>
                    <a:lstStyle/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600" dirty="0"/>
                        <a:t>轮廓查找获取工件的轮廓</a:t>
                      </a:r>
                      <a:endParaRPr lang="en-US" altLang="zh-CN" sz="1600" dirty="0"/>
                    </a:p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获取轮廓的最小外包矩形</a:t>
                      </a: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" name="箭头: 上 23">
            <a:extLst>
              <a:ext uri="{FF2B5EF4-FFF2-40B4-BE49-F238E27FC236}">
                <a16:creationId xmlns:a16="http://schemas.microsoft.com/office/drawing/2014/main" id="{11210BDA-8FEA-4CCE-A9EB-603464973112}"/>
              </a:ext>
            </a:extLst>
          </p:cNvPr>
          <p:cNvSpPr/>
          <p:nvPr/>
        </p:nvSpPr>
        <p:spPr>
          <a:xfrm>
            <a:off x="6001723" y="3214849"/>
            <a:ext cx="216000" cy="1184850"/>
          </a:xfrm>
          <a:prstGeom prst="up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箭头: 上 5">
            <a:extLst>
              <a:ext uri="{FF2B5EF4-FFF2-40B4-BE49-F238E27FC236}">
                <a16:creationId xmlns:a16="http://schemas.microsoft.com/office/drawing/2014/main" id="{7034E8CE-B79D-497F-8633-10E6301C7463}"/>
              </a:ext>
            </a:extLst>
          </p:cNvPr>
          <p:cNvSpPr/>
          <p:nvPr/>
        </p:nvSpPr>
        <p:spPr>
          <a:xfrm>
            <a:off x="7524002" y="2153398"/>
            <a:ext cx="360000" cy="348664"/>
          </a:xfrm>
          <a:prstGeom prst="upArrow">
            <a:avLst>
              <a:gd name="adj1" fmla="val 33929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860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工件定位及</a:t>
            </a:r>
            <a:r>
              <a:rPr lang="en-US" altLang="zh-CN" dirty="0"/>
              <a:t>ROI</a:t>
            </a:r>
            <a:r>
              <a:rPr lang="zh-CN" altLang="en-US" dirty="0"/>
              <a:t>设置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32322171-5390-4169-AE66-3F8E8DDEDFF3}"/>
              </a:ext>
            </a:extLst>
          </p:cNvPr>
          <p:cNvSpPr/>
          <p:nvPr/>
        </p:nvSpPr>
        <p:spPr>
          <a:xfrm>
            <a:off x="359998" y="843128"/>
            <a:ext cx="162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ROI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设置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16DBB38-40B9-45A6-96A4-C6A817AAA8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98" y="2624889"/>
            <a:ext cx="5065718" cy="303943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92A1C42E-1B03-4E1C-A99B-92582C91C762}"/>
              </a:ext>
            </a:extLst>
          </p:cNvPr>
          <p:cNvGrpSpPr>
            <a:grpSpLocks noChangeAspect="1"/>
          </p:cNvGrpSpPr>
          <p:nvPr/>
        </p:nvGrpSpPr>
        <p:grpSpPr>
          <a:xfrm>
            <a:off x="1810874" y="2836865"/>
            <a:ext cx="2892490" cy="2562990"/>
            <a:chOff x="0" y="28857"/>
            <a:chExt cx="2116215" cy="1914392"/>
          </a:xfrm>
        </p:grpSpPr>
        <p:sp>
          <p:nvSpPr>
            <p:cNvPr id="25" name="文本框 78">
              <a:extLst>
                <a:ext uri="{FF2B5EF4-FFF2-40B4-BE49-F238E27FC236}">
                  <a16:creationId xmlns:a16="http://schemas.microsoft.com/office/drawing/2014/main" id="{2AE8DC9B-8455-41B0-9D8B-67C73DD24F69}"/>
                </a:ext>
              </a:extLst>
            </p:cNvPr>
            <p:cNvSpPr txBox="1"/>
            <p:nvPr/>
          </p:nvSpPr>
          <p:spPr>
            <a:xfrm>
              <a:off x="1415869" y="28857"/>
              <a:ext cx="243205" cy="320744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2000" b="1" kern="1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zh-CN" sz="20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79">
              <a:extLst>
                <a:ext uri="{FF2B5EF4-FFF2-40B4-BE49-F238E27FC236}">
                  <a16:creationId xmlns:a16="http://schemas.microsoft.com/office/drawing/2014/main" id="{85179D54-D080-42A6-9821-57FBCDF60511}"/>
                </a:ext>
              </a:extLst>
            </p:cNvPr>
            <p:cNvSpPr txBox="1"/>
            <p:nvPr/>
          </p:nvSpPr>
          <p:spPr>
            <a:xfrm>
              <a:off x="533332" y="498698"/>
              <a:ext cx="243205" cy="320744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2000" b="1" kern="1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zh-CN" sz="20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80">
              <a:extLst>
                <a:ext uri="{FF2B5EF4-FFF2-40B4-BE49-F238E27FC236}">
                  <a16:creationId xmlns:a16="http://schemas.microsoft.com/office/drawing/2014/main" id="{2DE1E58B-A45F-4446-911E-92583B351C53}"/>
                </a:ext>
              </a:extLst>
            </p:cNvPr>
            <p:cNvSpPr txBox="1"/>
            <p:nvPr/>
          </p:nvSpPr>
          <p:spPr>
            <a:xfrm>
              <a:off x="1580948" y="473300"/>
              <a:ext cx="243205" cy="320744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2000" b="1" kern="100" dirty="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81">
              <a:extLst>
                <a:ext uri="{FF2B5EF4-FFF2-40B4-BE49-F238E27FC236}">
                  <a16:creationId xmlns:a16="http://schemas.microsoft.com/office/drawing/2014/main" id="{3AA35539-8657-470B-95C8-7E41CF5F556A}"/>
                </a:ext>
              </a:extLst>
            </p:cNvPr>
            <p:cNvSpPr txBox="1"/>
            <p:nvPr/>
          </p:nvSpPr>
          <p:spPr>
            <a:xfrm>
              <a:off x="0" y="822506"/>
              <a:ext cx="243205" cy="320744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2000" b="1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4</a:t>
              </a:r>
              <a:endParaRPr lang="zh-CN" sz="20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82">
              <a:extLst>
                <a:ext uri="{FF2B5EF4-FFF2-40B4-BE49-F238E27FC236}">
                  <a16:creationId xmlns:a16="http://schemas.microsoft.com/office/drawing/2014/main" id="{B7E92C90-5448-42D1-A3C0-4AA637111F5F}"/>
                </a:ext>
              </a:extLst>
            </p:cNvPr>
            <p:cNvSpPr txBox="1"/>
            <p:nvPr/>
          </p:nvSpPr>
          <p:spPr>
            <a:xfrm>
              <a:off x="1873010" y="822506"/>
              <a:ext cx="243205" cy="320744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2000" b="1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endParaRPr 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83">
              <a:extLst>
                <a:ext uri="{FF2B5EF4-FFF2-40B4-BE49-F238E27FC236}">
                  <a16:creationId xmlns:a16="http://schemas.microsoft.com/office/drawing/2014/main" id="{7A33507D-8E32-422C-A9FF-420EC3A435EA}"/>
                </a:ext>
              </a:extLst>
            </p:cNvPr>
            <p:cNvSpPr txBox="1"/>
            <p:nvPr/>
          </p:nvSpPr>
          <p:spPr>
            <a:xfrm>
              <a:off x="285697" y="1190759"/>
              <a:ext cx="243205" cy="320744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2000" b="1" kern="1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6</a:t>
              </a:r>
              <a:endParaRPr lang="zh-CN" sz="20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90">
              <a:extLst>
                <a:ext uri="{FF2B5EF4-FFF2-40B4-BE49-F238E27FC236}">
                  <a16:creationId xmlns:a16="http://schemas.microsoft.com/office/drawing/2014/main" id="{BFE02D9A-88F7-4332-8EAE-1973E529B3CC}"/>
                </a:ext>
              </a:extLst>
            </p:cNvPr>
            <p:cNvSpPr txBox="1"/>
            <p:nvPr/>
          </p:nvSpPr>
          <p:spPr>
            <a:xfrm>
              <a:off x="1320553" y="1139966"/>
              <a:ext cx="243205" cy="320744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2000" b="1" kern="1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7</a:t>
              </a:r>
              <a:endParaRPr lang="zh-CN" sz="20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2" name="文本框 91">
              <a:extLst>
                <a:ext uri="{FF2B5EF4-FFF2-40B4-BE49-F238E27FC236}">
                  <a16:creationId xmlns:a16="http://schemas.microsoft.com/office/drawing/2014/main" id="{21FE5F8E-4E01-476E-BF25-DDFF04FC8C04}"/>
                </a:ext>
              </a:extLst>
            </p:cNvPr>
            <p:cNvSpPr txBox="1"/>
            <p:nvPr/>
          </p:nvSpPr>
          <p:spPr>
            <a:xfrm>
              <a:off x="419022" y="1622505"/>
              <a:ext cx="243205" cy="320744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2000" b="1" kern="100" dirty="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8</a:t>
              </a:r>
              <a:endParaRPr 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3B507DA8-9B2D-452D-B952-6799F0B33CFC}"/>
              </a:ext>
            </a:extLst>
          </p:cNvPr>
          <p:cNvSpPr txBox="1"/>
          <p:nvPr/>
        </p:nvSpPr>
        <p:spPr>
          <a:xfrm>
            <a:off x="359998" y="1546744"/>
            <a:ext cx="7936257" cy="730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在工业检测中，对于不同的检测项目通常采用设置检测的</a:t>
            </a:r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感兴趣区域</a:t>
            </a:r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来进行检测。根据检测</a:t>
            </a:r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缺陷的种类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，总共设置了八个</a:t>
            </a:r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18EFFE8-679B-4333-A33B-48EFA0FEE1E5}"/>
              </a:ext>
            </a:extLst>
          </p:cNvPr>
          <p:cNvCxnSpPr/>
          <p:nvPr/>
        </p:nvCxnSpPr>
        <p:spPr>
          <a:xfrm flipH="1">
            <a:off x="4703364" y="4140444"/>
            <a:ext cx="154927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CFF98CA-D826-46DB-89A2-23D01D505518}"/>
              </a:ext>
            </a:extLst>
          </p:cNvPr>
          <p:cNvCxnSpPr>
            <a:cxnSpLocks/>
          </p:cNvCxnSpPr>
          <p:nvPr/>
        </p:nvCxnSpPr>
        <p:spPr>
          <a:xfrm flipH="1">
            <a:off x="4304167" y="3691804"/>
            <a:ext cx="1963937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8FE588A-542D-4AAA-8D77-398A4C1830BD}"/>
              </a:ext>
            </a:extLst>
          </p:cNvPr>
          <p:cNvCxnSpPr>
            <a:cxnSpLocks/>
            <a:endCxn id="25" idx="3"/>
          </p:cNvCxnSpPr>
          <p:nvPr/>
        </p:nvCxnSpPr>
        <p:spPr>
          <a:xfrm flipH="1" flipV="1">
            <a:off x="4078533" y="3051571"/>
            <a:ext cx="2174104" cy="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C4E055E-3D8A-4DF3-AE58-B80316C42CEA}"/>
              </a:ext>
            </a:extLst>
          </p:cNvPr>
          <p:cNvCxnSpPr>
            <a:cxnSpLocks/>
          </p:cNvCxnSpPr>
          <p:nvPr/>
        </p:nvCxnSpPr>
        <p:spPr>
          <a:xfrm flipH="1">
            <a:off x="4304167" y="4564833"/>
            <a:ext cx="194847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17">
            <a:extLst>
              <a:ext uri="{FF2B5EF4-FFF2-40B4-BE49-F238E27FC236}">
                <a16:creationId xmlns:a16="http://schemas.microsoft.com/office/drawing/2014/main" id="{2ED79037-FE2B-46B4-B420-84644FD048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2636" y="2856347"/>
            <a:ext cx="24961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金属丝长度检测：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18">
            <a:extLst>
              <a:ext uri="{FF2B5EF4-FFF2-40B4-BE49-F238E27FC236}">
                <a16:creationId xmlns:a16="http://schemas.microsoft.com/office/drawing/2014/main" id="{D6A180AC-9BD6-4D77-B5DB-F56F056D00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2636" y="3491779"/>
            <a:ext cx="24961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金属丝位置检测：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19">
            <a:extLst>
              <a:ext uri="{FF2B5EF4-FFF2-40B4-BE49-F238E27FC236}">
                <a16:creationId xmlns:a16="http://schemas.microsoft.com/office/drawing/2014/main" id="{8F2B7BF6-58F1-4769-8C37-F8469CF54B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2635" y="3940419"/>
            <a:ext cx="24961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棉芯缺失检测：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20">
            <a:extLst>
              <a:ext uri="{FF2B5EF4-FFF2-40B4-BE49-F238E27FC236}">
                <a16:creationId xmlns:a16="http://schemas.microsoft.com/office/drawing/2014/main" id="{03CB9638-BDDC-4C97-BAD5-B473BE4FE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2636" y="4364808"/>
            <a:ext cx="24961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金属片缺失检测：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572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1345" y="0"/>
            <a:ext cx="7344910" cy="648000"/>
          </a:xfrm>
        </p:spPr>
        <p:txBody>
          <a:bodyPr/>
          <a:lstStyle/>
          <a:p>
            <a:r>
              <a:rPr lang="zh-CN" altLang="en-US" dirty="0"/>
              <a:t>缺陷检测的图像处理算法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67056FAB-D850-4AE9-A668-C6DBF881E1AF}"/>
              </a:ext>
            </a:extLst>
          </p:cNvPr>
          <p:cNvSpPr/>
          <p:nvPr/>
        </p:nvSpPr>
        <p:spPr>
          <a:xfrm>
            <a:off x="359997" y="843128"/>
            <a:ext cx="2232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工件缺失检测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EEC1D4-57A7-4A56-BEE6-D4E28904F39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7" y="2473750"/>
            <a:ext cx="2160000" cy="14255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250066D-8F84-47DA-AD3F-50573D44635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000" y="2482657"/>
            <a:ext cx="2160000" cy="142494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686C631-94BE-46C5-AF9B-609BC0F84E42}"/>
              </a:ext>
            </a:extLst>
          </p:cNvPr>
          <p:cNvSpPr txBox="1"/>
          <p:nvPr/>
        </p:nvSpPr>
        <p:spPr>
          <a:xfrm>
            <a:off x="359997" y="1503575"/>
            <a:ext cx="8308141" cy="71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04800" algn="just">
              <a:lnSpc>
                <a:spcPct val="120000"/>
              </a:lnSpc>
              <a:defRPr/>
            </a:pP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如果工件缺失，在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检测工位上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只剩下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夹具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。由于夹具是由多个部分组成，可以通过轮廓筛选来判定工件是否缺失。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DB9685D-4018-4966-A103-01E8498898D8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780" y="2481997"/>
            <a:ext cx="2160000" cy="1425600"/>
          </a:xfrm>
          <a:prstGeom prst="rect">
            <a:avLst/>
          </a:prstGeom>
        </p:spPr>
      </p:pic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69CB126F-4041-41F8-93CF-14CC7E4951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2897773"/>
              </p:ext>
            </p:extLst>
          </p:nvPr>
        </p:nvGraphicFramePr>
        <p:xfrm>
          <a:off x="1626971" y="4268564"/>
          <a:ext cx="2619197" cy="10334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9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5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/>
                        <a:t>轮廓查找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405">
                <a:tc>
                  <a:txBody>
                    <a:bodyPr/>
                    <a:lstStyle/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获取图像的外轮廓</a:t>
                      </a: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各轮廓的最小外包矩形</a:t>
                      </a: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箭头: 右 20">
            <a:extLst>
              <a:ext uri="{FF2B5EF4-FFF2-40B4-BE49-F238E27FC236}">
                <a16:creationId xmlns:a16="http://schemas.microsoft.com/office/drawing/2014/main" id="{2D4131A4-995C-4D7B-8B60-2EB88B557449}"/>
              </a:ext>
            </a:extLst>
          </p:cNvPr>
          <p:cNvSpPr/>
          <p:nvPr/>
        </p:nvSpPr>
        <p:spPr>
          <a:xfrm>
            <a:off x="2519998" y="3042538"/>
            <a:ext cx="977149" cy="2880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E50DB5A3-2132-491A-9F25-786E7A0169C6}"/>
              </a:ext>
            </a:extLst>
          </p:cNvPr>
          <p:cNvSpPr/>
          <p:nvPr/>
        </p:nvSpPr>
        <p:spPr>
          <a:xfrm>
            <a:off x="5657147" y="3042538"/>
            <a:ext cx="977149" cy="2880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上 23">
            <a:extLst>
              <a:ext uri="{FF2B5EF4-FFF2-40B4-BE49-F238E27FC236}">
                <a16:creationId xmlns:a16="http://schemas.microsoft.com/office/drawing/2014/main" id="{FE257DAF-593B-4A0A-9E27-2BAFD1FAFD22}"/>
              </a:ext>
            </a:extLst>
          </p:cNvPr>
          <p:cNvSpPr/>
          <p:nvPr/>
        </p:nvSpPr>
        <p:spPr>
          <a:xfrm>
            <a:off x="2828570" y="3269282"/>
            <a:ext cx="216000" cy="999282"/>
          </a:xfrm>
          <a:prstGeom prst="up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EF064992-A60D-4E9D-AB20-E51B7B19C6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2558815"/>
              </p:ext>
            </p:extLst>
          </p:nvPr>
        </p:nvGraphicFramePr>
        <p:xfrm>
          <a:off x="4800124" y="4268564"/>
          <a:ext cx="2619197" cy="12143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9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5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</a:rPr>
                        <a:t>矩形筛选</a:t>
                      </a: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405">
                <a:tc>
                  <a:txBody>
                    <a:bodyPr/>
                    <a:lstStyle/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计算各个矩形的面积</a:t>
                      </a: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设置面积阈值</a:t>
                      </a: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若              ，删除该矩形</a:t>
                      </a: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箭头: 上 27">
            <a:extLst>
              <a:ext uri="{FF2B5EF4-FFF2-40B4-BE49-F238E27FC236}">
                <a16:creationId xmlns:a16="http://schemas.microsoft.com/office/drawing/2014/main" id="{9E238BE4-849E-465F-8844-DC1C313F9CF2}"/>
              </a:ext>
            </a:extLst>
          </p:cNvPr>
          <p:cNvSpPr/>
          <p:nvPr/>
        </p:nvSpPr>
        <p:spPr>
          <a:xfrm>
            <a:off x="6001723" y="3269282"/>
            <a:ext cx="216000" cy="999282"/>
          </a:xfrm>
          <a:prstGeom prst="up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1E9634AC-B11E-499E-AEC2-EB9E70AA53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2301234"/>
              </p:ext>
            </p:extLst>
          </p:nvPr>
        </p:nvGraphicFramePr>
        <p:xfrm>
          <a:off x="6832663" y="4645595"/>
          <a:ext cx="1905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7" name="Equation" r:id="rId6" imgW="190440" imgH="279360" progId="Equation.DSMT4">
                  <p:embed/>
                </p:oleObj>
              </mc:Choice>
              <mc:Fallback>
                <p:oleObj name="Equation" r:id="rId6" imgW="1904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32663" y="4645595"/>
                        <a:ext cx="1905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71B663D2-34FD-4B32-A1A9-0E87AFB86A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557661"/>
              </p:ext>
            </p:extLst>
          </p:nvPr>
        </p:nvGraphicFramePr>
        <p:xfrm>
          <a:off x="6199187" y="4951922"/>
          <a:ext cx="2286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8" name="Equation" r:id="rId8" imgW="228600" imgH="279360" progId="Equation.DSMT4">
                  <p:embed/>
                </p:oleObj>
              </mc:Choice>
              <mc:Fallback>
                <p:oleObj name="Equation" r:id="rId8" imgW="228600" imgH="279360" progId="Equation.DSMT4">
                  <p:embed/>
                  <p:pic>
                    <p:nvPicPr>
                      <p:cNvPr id="31" name="对象 30">
                        <a:extLst>
                          <a:ext uri="{FF2B5EF4-FFF2-40B4-BE49-F238E27FC236}">
                            <a16:creationId xmlns:a16="http://schemas.microsoft.com/office/drawing/2014/main" id="{1E9634AC-B11E-499E-AEC2-EB9E70AA53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199187" y="4951922"/>
                        <a:ext cx="2286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44C7DC3B-86E7-43ED-95D2-1BA29334FD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7795599"/>
              </p:ext>
            </p:extLst>
          </p:nvPr>
        </p:nvGraphicFramePr>
        <p:xfrm>
          <a:off x="5207653" y="5231322"/>
          <a:ext cx="5969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9" name="Equation" r:id="rId10" imgW="596880" imgH="279360" progId="Equation.DSMT4">
                  <p:embed/>
                </p:oleObj>
              </mc:Choice>
              <mc:Fallback>
                <p:oleObj name="Equation" r:id="rId10" imgW="596880" imgH="279360" progId="Equation.DSMT4">
                  <p:embed/>
                  <p:pic>
                    <p:nvPicPr>
                      <p:cNvPr id="32" name="对象 31">
                        <a:extLst>
                          <a:ext uri="{FF2B5EF4-FFF2-40B4-BE49-F238E27FC236}">
                            <a16:creationId xmlns:a16="http://schemas.microsoft.com/office/drawing/2014/main" id="{71B663D2-34FD-4B32-A1A9-0E87AFB86A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207653" y="5231322"/>
                        <a:ext cx="5969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文本框 34">
            <a:extLst>
              <a:ext uri="{FF2B5EF4-FFF2-40B4-BE49-F238E27FC236}">
                <a16:creationId xmlns:a16="http://schemas.microsoft.com/office/drawing/2014/main" id="{61B65AA0-9ABB-4797-BC56-726119CEA38D}"/>
              </a:ext>
            </a:extLst>
          </p:cNvPr>
          <p:cNvSpPr txBox="1"/>
          <p:nvPr/>
        </p:nvSpPr>
        <p:spPr>
          <a:xfrm>
            <a:off x="359997" y="5732596"/>
            <a:ext cx="8308141" cy="380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04800" algn="just">
              <a:lnSpc>
                <a:spcPct val="120000"/>
              </a:lnSpc>
              <a:defRPr/>
            </a:pP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通过矩形筛选后，如果剩余矩形的个数为零，可以判定为工件缺失。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734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缺陷检测的图像处理算法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67056FAB-D850-4AE9-A668-C6DBF881E1AF}"/>
              </a:ext>
            </a:extLst>
          </p:cNvPr>
          <p:cNvSpPr/>
          <p:nvPr/>
        </p:nvSpPr>
        <p:spPr>
          <a:xfrm>
            <a:off x="359997" y="843128"/>
            <a:ext cx="2232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棉芯缺失检测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7">
            <a:extLst>
              <a:ext uri="{FF2B5EF4-FFF2-40B4-BE49-F238E27FC236}">
                <a16:creationId xmlns:a16="http://schemas.microsoft.com/office/drawing/2014/main" id="{90F0C34B-B501-4F7B-B60A-DA5BD2F1133D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255" y="3125926"/>
            <a:ext cx="1080000" cy="90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10">
            <a:extLst>
              <a:ext uri="{FF2B5EF4-FFF2-40B4-BE49-F238E27FC236}">
                <a16:creationId xmlns:a16="http://schemas.microsoft.com/office/drawing/2014/main" id="{2F075BC5-85E8-4F50-821D-69D53A0711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0105" y="910978"/>
            <a:ext cx="8778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有棉芯</a:t>
            </a:r>
          </a:p>
        </p:txBody>
      </p:sp>
      <p:sp>
        <p:nvSpPr>
          <p:cNvPr id="8" name="文本框 11">
            <a:extLst>
              <a:ext uri="{FF2B5EF4-FFF2-40B4-BE49-F238E27FC236}">
                <a16:creationId xmlns:a16="http://schemas.microsoft.com/office/drawing/2014/main" id="{6E5AE23D-E45A-421B-BD77-9DE3441426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8105" y="6056724"/>
            <a:ext cx="876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无棉芯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D67C27B-6A54-4412-BFAA-3D9F97EFC2A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255" y="3125926"/>
            <a:ext cx="1079500" cy="90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F961B07-6296-4C03-9CC0-370E7CB0FB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255" y="4508512"/>
            <a:ext cx="2520000" cy="1512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ACCBA6F-61E8-4A90-B083-1C906E1B519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255" y="1315490"/>
            <a:ext cx="2520000" cy="15120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1C913CC3-2144-4309-8DB6-594568B1551F}"/>
              </a:ext>
            </a:extLst>
          </p:cNvPr>
          <p:cNvSpPr/>
          <p:nvPr/>
        </p:nvSpPr>
        <p:spPr>
          <a:xfrm>
            <a:off x="7540505" y="1999490"/>
            <a:ext cx="216000" cy="144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9175C30-D065-42C1-9FE8-375FE7B294C0}"/>
              </a:ext>
            </a:extLst>
          </p:cNvPr>
          <p:cNvSpPr/>
          <p:nvPr/>
        </p:nvSpPr>
        <p:spPr>
          <a:xfrm>
            <a:off x="6274105" y="5192512"/>
            <a:ext cx="216000" cy="1440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E6A34F9C-7103-42E5-A7B9-29104A784054}"/>
              </a:ext>
            </a:extLst>
          </p:cNvPr>
          <p:cNvCxnSpPr>
            <a:stCxn id="21" idx="0"/>
            <a:endCxn id="9" idx="2"/>
          </p:cNvCxnSpPr>
          <p:nvPr/>
        </p:nvCxnSpPr>
        <p:spPr>
          <a:xfrm flipH="1" flipV="1">
            <a:off x="6316005" y="4025926"/>
            <a:ext cx="66100" cy="11665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AB64FB6E-8D85-4229-B65C-2883C8A04DAA}"/>
              </a:ext>
            </a:extLst>
          </p:cNvPr>
          <p:cNvCxnSpPr>
            <a:stCxn id="16" idx="2"/>
            <a:endCxn id="5" idx="0"/>
          </p:cNvCxnSpPr>
          <p:nvPr/>
        </p:nvCxnSpPr>
        <p:spPr>
          <a:xfrm>
            <a:off x="7648505" y="2143490"/>
            <a:ext cx="107750" cy="9824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0A72C24D-9B4E-44EE-8EB4-602E45A5C400}"/>
              </a:ext>
            </a:extLst>
          </p:cNvPr>
          <p:cNvSpPr/>
          <p:nvPr/>
        </p:nvSpPr>
        <p:spPr>
          <a:xfrm>
            <a:off x="537893" y="1488471"/>
            <a:ext cx="4764712" cy="3225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计算棉芯检测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中的白色像素数量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二值化，像素阈值为    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/>
              <a:t>大于</a:t>
            </a:r>
            <a:r>
              <a:rPr lang="en-US" altLang="zh-CN" dirty="0"/>
              <a:t>      </a:t>
            </a:r>
            <a:r>
              <a:rPr lang="zh-CN" altLang="en-US" dirty="0"/>
              <a:t>的像素值即为白色像素</a:t>
            </a:r>
            <a:endParaRPr lang="en-US" altLang="zh-CN" dirty="0"/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白色像素数量为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endParaRPr lang="en-US" altLang="zh-CN" dirty="0"/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计算白色像素的比例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棉芯检测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像素总量为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白色像素比例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/ S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321B61EB-2BD1-40F8-8F6F-10E646FE82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3108664"/>
              </p:ext>
            </p:extLst>
          </p:nvPr>
        </p:nvGraphicFramePr>
        <p:xfrm>
          <a:off x="3164205" y="2083600"/>
          <a:ext cx="234950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9" name="Equation" r:id="rId7" imgW="228600" imgH="279360" progId="Equation.DSMT4">
                  <p:embed/>
                </p:oleObj>
              </mc:Choice>
              <mc:Fallback>
                <p:oleObj name="Equation" r:id="rId7" imgW="228600" imgH="27936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4205" y="2083600"/>
                        <a:ext cx="234950" cy="288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3">
            <a:extLst>
              <a:ext uri="{FF2B5EF4-FFF2-40B4-BE49-F238E27FC236}">
                <a16:creationId xmlns:a16="http://schemas.microsoft.com/office/drawing/2014/main" id="{0D31B43A-CB6F-4CEF-A166-16A4C9409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65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FBC709AE-F945-4FBB-87B0-46F191F614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4105420"/>
              </p:ext>
            </p:extLst>
          </p:nvPr>
        </p:nvGraphicFramePr>
        <p:xfrm>
          <a:off x="1568671" y="2490245"/>
          <a:ext cx="234950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0" name="Equation" r:id="rId9" imgW="228600" imgH="279360" progId="Equation.DSMT4">
                  <p:embed/>
                </p:oleObj>
              </mc:Choice>
              <mc:Fallback>
                <p:oleObj name="Equation" r:id="rId9" imgW="228600" imgH="279360" progId="Equation.DSMT4">
                  <p:embed/>
                  <p:pic>
                    <p:nvPicPr>
                      <p:cNvPr id="28" name="对象 27">
                        <a:extLst>
                          <a:ext uri="{FF2B5EF4-FFF2-40B4-BE49-F238E27FC236}">
                            <a16:creationId xmlns:a16="http://schemas.microsoft.com/office/drawing/2014/main" id="{321B61EB-2BD1-40F8-8F6F-10E646FE82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8671" y="2490245"/>
                        <a:ext cx="234950" cy="288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矩形 43">
            <a:extLst>
              <a:ext uri="{FF2B5EF4-FFF2-40B4-BE49-F238E27FC236}">
                <a16:creationId xmlns:a16="http://schemas.microsoft.com/office/drawing/2014/main" id="{A28C1666-2711-4F26-90B1-A407B7A69556}"/>
              </a:ext>
            </a:extLst>
          </p:cNvPr>
          <p:cNvSpPr/>
          <p:nvPr/>
        </p:nvSpPr>
        <p:spPr>
          <a:xfrm>
            <a:off x="537893" y="4980157"/>
            <a:ext cx="4764711" cy="735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1000"/>
              </a:lnSpc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若检测区域中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白色像素的占比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小于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阈值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，即判定为棉芯缺失。</a:t>
            </a:r>
            <a:endParaRPr lang="zh-CN" altLang="en-US" dirty="0"/>
          </a:p>
        </p:txBody>
      </p:sp>
      <p:graphicFrame>
        <p:nvGraphicFramePr>
          <p:cNvPr id="45" name="对象 44">
            <a:extLst>
              <a:ext uri="{FF2B5EF4-FFF2-40B4-BE49-F238E27FC236}">
                <a16:creationId xmlns:a16="http://schemas.microsoft.com/office/drawing/2014/main" id="{63AF359A-6927-4E26-A6C3-5D52ACA7CC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8791880"/>
              </p:ext>
            </p:extLst>
          </p:nvPr>
        </p:nvGraphicFramePr>
        <p:xfrm>
          <a:off x="4513468" y="5033299"/>
          <a:ext cx="220663" cy="30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1" name="Equation" r:id="rId10" imgW="215640" imgH="291960" progId="Equation.DSMT4">
                  <p:embed/>
                </p:oleObj>
              </mc:Choice>
              <mc:Fallback>
                <p:oleObj name="Equation" r:id="rId10" imgW="215640" imgH="291960" progId="Equation.DSMT4">
                  <p:embed/>
                  <p:pic>
                    <p:nvPicPr>
                      <p:cNvPr id="28" name="对象 27">
                        <a:extLst>
                          <a:ext uri="{FF2B5EF4-FFF2-40B4-BE49-F238E27FC236}">
                            <a16:creationId xmlns:a16="http://schemas.microsoft.com/office/drawing/2014/main" id="{321B61EB-2BD1-40F8-8F6F-10E646FE82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3468" y="5033299"/>
                        <a:ext cx="220663" cy="3032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6842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DC8877CD-F86A-42C5-A340-694110BB3A1A}"/>
              </a:ext>
            </a:extLst>
          </p:cNvPr>
          <p:cNvGrpSpPr/>
          <p:nvPr/>
        </p:nvGrpSpPr>
        <p:grpSpPr>
          <a:xfrm>
            <a:off x="359996" y="2398935"/>
            <a:ext cx="5064818" cy="3341233"/>
            <a:chOff x="359996" y="2398935"/>
            <a:chExt cx="5064818" cy="3341233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D5774F15-0A5B-4894-A79D-4D70865C4E05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996" y="2398935"/>
              <a:ext cx="5064818" cy="3341233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13145E1-D6E6-496B-A21D-4E001B8F4BA0}"/>
                </a:ext>
              </a:extLst>
            </p:cNvPr>
            <p:cNvSpPr/>
            <p:nvPr/>
          </p:nvSpPr>
          <p:spPr>
            <a:xfrm>
              <a:off x="3215470" y="4372167"/>
              <a:ext cx="622568" cy="446997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5B45274-54DA-470D-A930-88EAE5BB2C50}"/>
                </a:ext>
              </a:extLst>
            </p:cNvPr>
            <p:cNvSpPr txBox="1"/>
            <p:nvPr/>
          </p:nvSpPr>
          <p:spPr>
            <a:xfrm>
              <a:off x="2548479" y="4920261"/>
              <a:ext cx="19591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金属片检测</a:t>
              </a:r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ROI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缺陷检测的图像处理算法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67056FAB-D850-4AE9-A668-C6DBF881E1AF}"/>
              </a:ext>
            </a:extLst>
          </p:cNvPr>
          <p:cNvSpPr/>
          <p:nvPr/>
        </p:nvSpPr>
        <p:spPr>
          <a:xfrm>
            <a:off x="359997" y="843128"/>
            <a:ext cx="2232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金属片检测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AD8C8F-F8AA-43BA-910D-DA9E4026E9D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7" y="2502538"/>
            <a:ext cx="2160000" cy="136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E7379BD-2F45-4D76-AD57-51578475FB0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47" y="2502538"/>
            <a:ext cx="2160000" cy="136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5B82E5-C408-499A-98AF-F30D1B1CA508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296" y="2502538"/>
            <a:ext cx="2160000" cy="136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9FECC57-28A9-4627-AA55-36B3EA1772F5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736" y="1265042"/>
            <a:ext cx="719455" cy="839470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028191B-71FD-4880-9001-7F55B68F1E6C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471" y="1265042"/>
            <a:ext cx="719455" cy="839470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F999B1A0-D69E-44B6-A5EA-DBBC72EEA4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2629287"/>
              </p:ext>
            </p:extLst>
          </p:nvPr>
        </p:nvGraphicFramePr>
        <p:xfrm>
          <a:off x="1626971" y="4268564"/>
          <a:ext cx="2619197" cy="10334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9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5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</a:rPr>
                        <a:t>图像预处理</a:t>
                      </a: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405">
                <a:tc>
                  <a:txBody>
                    <a:bodyPr/>
                    <a:lstStyle/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二值化，提取金属卡爪</a:t>
                      </a: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闭运算消除黑色孔洞</a:t>
                      </a: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箭头: 右 13">
            <a:extLst>
              <a:ext uri="{FF2B5EF4-FFF2-40B4-BE49-F238E27FC236}">
                <a16:creationId xmlns:a16="http://schemas.microsoft.com/office/drawing/2014/main" id="{F11CF7E2-449D-448B-86E7-4AF2BA1F60E6}"/>
              </a:ext>
            </a:extLst>
          </p:cNvPr>
          <p:cNvSpPr/>
          <p:nvPr/>
        </p:nvSpPr>
        <p:spPr>
          <a:xfrm>
            <a:off x="2519998" y="3042538"/>
            <a:ext cx="977149" cy="2880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76E6DEA2-7066-4083-9AFE-9B8DCD5A9679}"/>
              </a:ext>
            </a:extLst>
          </p:cNvPr>
          <p:cNvSpPr/>
          <p:nvPr/>
        </p:nvSpPr>
        <p:spPr>
          <a:xfrm>
            <a:off x="5657147" y="3042538"/>
            <a:ext cx="977149" cy="2880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上 15">
            <a:extLst>
              <a:ext uri="{FF2B5EF4-FFF2-40B4-BE49-F238E27FC236}">
                <a16:creationId xmlns:a16="http://schemas.microsoft.com/office/drawing/2014/main" id="{A08FA5D9-8B24-45E5-9D4B-DF217DB6E5D3}"/>
              </a:ext>
            </a:extLst>
          </p:cNvPr>
          <p:cNvSpPr/>
          <p:nvPr/>
        </p:nvSpPr>
        <p:spPr>
          <a:xfrm>
            <a:off x="2828570" y="3269282"/>
            <a:ext cx="216000" cy="999282"/>
          </a:xfrm>
          <a:prstGeom prst="up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70282F52-1609-4E2A-849B-8ED21B50AB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9632368"/>
              </p:ext>
            </p:extLst>
          </p:nvPr>
        </p:nvGraphicFramePr>
        <p:xfrm>
          <a:off x="4800124" y="4268564"/>
          <a:ext cx="3899079" cy="18035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9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5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</a:rPr>
                        <a:t>模板匹配</a:t>
                      </a: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405">
                <a:tc>
                  <a:txBody>
                    <a:bodyPr/>
                    <a:lstStyle/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归一化平方差模板匹配法</a:t>
                      </a: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  <a:p>
                      <a:pPr marL="177800" indent="-177800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箭头: 上 17">
            <a:extLst>
              <a:ext uri="{FF2B5EF4-FFF2-40B4-BE49-F238E27FC236}">
                <a16:creationId xmlns:a16="http://schemas.microsoft.com/office/drawing/2014/main" id="{20FE2A0E-A8C2-47BC-ABE0-7958D2E6BBD6}"/>
              </a:ext>
            </a:extLst>
          </p:cNvPr>
          <p:cNvSpPr/>
          <p:nvPr/>
        </p:nvSpPr>
        <p:spPr>
          <a:xfrm>
            <a:off x="6001723" y="3269282"/>
            <a:ext cx="216000" cy="999282"/>
          </a:xfrm>
          <a:prstGeom prst="up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1033F7D8-E0F2-40F1-90E5-2E9A3A0F19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5564116"/>
              </p:ext>
            </p:extLst>
          </p:nvPr>
        </p:nvGraphicFramePr>
        <p:xfrm>
          <a:off x="4990803" y="5025097"/>
          <a:ext cx="37084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58" name="Equation" r:id="rId9" imgW="3708360" imgH="977760" progId="Equation.DSMT4">
                  <p:embed/>
                </p:oleObj>
              </mc:Choice>
              <mc:Fallback>
                <p:oleObj name="Equation" r:id="rId9" imgW="3708360" imgH="977760" progId="Equation.DSMT4">
                  <p:embed/>
                  <p:pic>
                    <p:nvPicPr>
                      <p:cNvPr id="34" name="对象 33">
                        <a:extLst>
                          <a:ext uri="{FF2B5EF4-FFF2-40B4-BE49-F238E27FC236}">
                            <a16:creationId xmlns:a16="http://schemas.microsoft.com/office/drawing/2014/main" id="{44C7DC3B-86E7-43ED-95D2-1BA29334FD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90803" y="5025097"/>
                        <a:ext cx="3708400" cy="97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椭圆 21">
            <a:extLst>
              <a:ext uri="{FF2B5EF4-FFF2-40B4-BE49-F238E27FC236}">
                <a16:creationId xmlns:a16="http://schemas.microsoft.com/office/drawing/2014/main" id="{7C1B059A-BBDE-4E65-9386-3F6786A12A49}"/>
              </a:ext>
            </a:extLst>
          </p:cNvPr>
          <p:cNvSpPr/>
          <p:nvPr/>
        </p:nvSpPr>
        <p:spPr>
          <a:xfrm>
            <a:off x="1163020" y="2956590"/>
            <a:ext cx="373948" cy="37394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B853949-BAAA-44C1-9FD7-3CFF0936795A}"/>
              </a:ext>
            </a:extLst>
          </p:cNvPr>
          <p:cNvSpPr txBox="1"/>
          <p:nvPr/>
        </p:nvSpPr>
        <p:spPr>
          <a:xfrm>
            <a:off x="359997" y="1503575"/>
            <a:ext cx="5776643" cy="71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04800" algn="just">
              <a:lnSpc>
                <a:spcPct val="120000"/>
              </a:lnSpc>
              <a:defRPr/>
            </a:pP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金属卡爪是金属片的关键特征，通过对这一关键特征进行匹配，即可检测金属片是否异常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C3E33880-0361-40D1-82BD-7E4907DEFAAE}"/>
              </a:ext>
            </a:extLst>
          </p:cNvPr>
          <p:cNvSpPr/>
          <p:nvPr/>
        </p:nvSpPr>
        <p:spPr>
          <a:xfrm>
            <a:off x="7418654" y="1540777"/>
            <a:ext cx="551817" cy="2880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10">
            <a:extLst>
              <a:ext uri="{FF2B5EF4-FFF2-40B4-BE49-F238E27FC236}">
                <a16:creationId xmlns:a16="http://schemas.microsoft.com/office/drawing/2014/main" id="{5FC1D72D-F12B-455C-AA77-1ADC438853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4140" y="855947"/>
            <a:ext cx="6463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模板</a:t>
            </a:r>
          </a:p>
        </p:txBody>
      </p:sp>
    </p:spTree>
    <p:extLst>
      <p:ext uri="{BB962C8B-B14F-4D97-AF65-F5344CB8AC3E}">
        <p14:creationId xmlns:p14="http://schemas.microsoft.com/office/powerpoint/2010/main" val="127703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 animBg="1"/>
      <p:bldP spid="22" grpId="0" animBg="1"/>
      <p:bldP spid="24" grpId="0" animBg="1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B6DF722-5621-4F06-BF57-A5EBAA1ABA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41D965-8F32-4468-A268-6578D4E088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4" name="五边形 2">
            <a:extLst>
              <a:ext uri="{FF2B5EF4-FFF2-40B4-BE49-F238E27FC236}">
                <a16:creationId xmlns:a16="http://schemas.microsoft.com/office/drawing/2014/main" id="{FA65244F-86BB-4B35-AB49-67E7D7C89B30}"/>
              </a:ext>
            </a:extLst>
          </p:cNvPr>
          <p:cNvSpPr/>
          <p:nvPr/>
        </p:nvSpPr>
        <p:spPr>
          <a:xfrm>
            <a:off x="1318996" y="1618615"/>
            <a:ext cx="864000" cy="540000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3">
            <a:extLst>
              <a:ext uri="{FF2B5EF4-FFF2-40B4-BE49-F238E27FC236}">
                <a16:creationId xmlns:a16="http://schemas.microsoft.com/office/drawing/2014/main" id="{AAB8BAC8-7571-4A86-8680-B6C4C8261BD3}"/>
              </a:ext>
            </a:extLst>
          </p:cNvPr>
          <p:cNvSpPr/>
          <p:nvPr/>
        </p:nvSpPr>
        <p:spPr>
          <a:xfrm>
            <a:off x="2373024" y="1618615"/>
            <a:ext cx="5172636" cy="54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</a:t>
            </a:r>
          </a:p>
        </p:txBody>
      </p:sp>
      <p:sp>
        <p:nvSpPr>
          <p:cNvPr id="6" name="五边形 4">
            <a:extLst>
              <a:ext uri="{FF2B5EF4-FFF2-40B4-BE49-F238E27FC236}">
                <a16:creationId xmlns:a16="http://schemas.microsoft.com/office/drawing/2014/main" id="{57EFA774-FEC5-412A-9976-79AC882651A1}"/>
              </a:ext>
            </a:extLst>
          </p:cNvPr>
          <p:cNvSpPr/>
          <p:nvPr/>
        </p:nvSpPr>
        <p:spPr>
          <a:xfrm>
            <a:off x="1318996" y="2428167"/>
            <a:ext cx="864000" cy="540000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5">
            <a:extLst>
              <a:ext uri="{FF2B5EF4-FFF2-40B4-BE49-F238E27FC236}">
                <a16:creationId xmlns:a16="http://schemas.microsoft.com/office/drawing/2014/main" id="{3CA725B9-2342-4DBB-9C6B-2181C354163D}"/>
              </a:ext>
            </a:extLst>
          </p:cNvPr>
          <p:cNvSpPr/>
          <p:nvPr/>
        </p:nvSpPr>
        <p:spPr>
          <a:xfrm>
            <a:off x="2373024" y="2428167"/>
            <a:ext cx="5172636" cy="54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系统方案设计</a:t>
            </a:r>
          </a:p>
        </p:txBody>
      </p:sp>
      <p:sp>
        <p:nvSpPr>
          <p:cNvPr id="8" name="五边形 6">
            <a:extLst>
              <a:ext uri="{FF2B5EF4-FFF2-40B4-BE49-F238E27FC236}">
                <a16:creationId xmlns:a16="http://schemas.microsoft.com/office/drawing/2014/main" id="{901B45F8-772D-4A16-B160-B53C1F2672AC}"/>
              </a:ext>
            </a:extLst>
          </p:cNvPr>
          <p:cNvSpPr/>
          <p:nvPr/>
        </p:nvSpPr>
        <p:spPr>
          <a:xfrm>
            <a:off x="1318996" y="3237719"/>
            <a:ext cx="864000" cy="540000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7">
            <a:extLst>
              <a:ext uri="{FF2B5EF4-FFF2-40B4-BE49-F238E27FC236}">
                <a16:creationId xmlns:a16="http://schemas.microsoft.com/office/drawing/2014/main" id="{1E3D5A40-CD67-4D28-8F09-DE2270FB6EFF}"/>
              </a:ext>
            </a:extLst>
          </p:cNvPr>
          <p:cNvSpPr/>
          <p:nvPr/>
        </p:nvSpPr>
        <p:spPr>
          <a:xfrm>
            <a:off x="2373024" y="3237719"/>
            <a:ext cx="5172636" cy="54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装配缺陷视觉检测算法</a:t>
            </a:r>
          </a:p>
        </p:txBody>
      </p:sp>
      <p:sp>
        <p:nvSpPr>
          <p:cNvPr id="10" name="五边形 8">
            <a:extLst>
              <a:ext uri="{FF2B5EF4-FFF2-40B4-BE49-F238E27FC236}">
                <a16:creationId xmlns:a16="http://schemas.microsoft.com/office/drawing/2014/main" id="{C9CB1E8B-7A16-4663-B35C-0BA741A0979E}"/>
              </a:ext>
            </a:extLst>
          </p:cNvPr>
          <p:cNvSpPr/>
          <p:nvPr/>
        </p:nvSpPr>
        <p:spPr>
          <a:xfrm>
            <a:off x="1318996" y="4047271"/>
            <a:ext cx="864000" cy="540000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9">
            <a:extLst>
              <a:ext uri="{FF2B5EF4-FFF2-40B4-BE49-F238E27FC236}">
                <a16:creationId xmlns:a16="http://schemas.microsoft.com/office/drawing/2014/main" id="{7D7F754C-6AB1-4679-A385-5CBC30A9C6B5}"/>
              </a:ext>
            </a:extLst>
          </p:cNvPr>
          <p:cNvSpPr/>
          <p:nvPr/>
        </p:nvSpPr>
        <p:spPr>
          <a:xfrm>
            <a:off x="2373024" y="4047271"/>
            <a:ext cx="5172636" cy="54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远程监控系统设计</a:t>
            </a:r>
          </a:p>
        </p:txBody>
      </p:sp>
      <p:sp>
        <p:nvSpPr>
          <p:cNvPr id="12" name="五边形 10">
            <a:extLst>
              <a:ext uri="{FF2B5EF4-FFF2-40B4-BE49-F238E27FC236}">
                <a16:creationId xmlns:a16="http://schemas.microsoft.com/office/drawing/2014/main" id="{DC7BA1A7-24B9-4341-873E-D0196A0A304A}"/>
              </a:ext>
            </a:extLst>
          </p:cNvPr>
          <p:cNvSpPr/>
          <p:nvPr/>
        </p:nvSpPr>
        <p:spPr>
          <a:xfrm>
            <a:off x="1318996" y="4856823"/>
            <a:ext cx="864000" cy="540000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1">
            <a:extLst>
              <a:ext uri="{FF2B5EF4-FFF2-40B4-BE49-F238E27FC236}">
                <a16:creationId xmlns:a16="http://schemas.microsoft.com/office/drawing/2014/main" id="{F32A5815-68F8-4679-B11E-B0C64900A2E1}"/>
              </a:ext>
            </a:extLst>
          </p:cNvPr>
          <p:cNvSpPr/>
          <p:nvPr/>
        </p:nvSpPr>
        <p:spPr>
          <a:xfrm>
            <a:off x="2373024" y="4856823"/>
            <a:ext cx="5172636" cy="54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实验与分析</a:t>
            </a:r>
          </a:p>
        </p:txBody>
      </p:sp>
    </p:spTree>
    <p:extLst>
      <p:ext uri="{BB962C8B-B14F-4D97-AF65-F5344CB8AC3E}">
        <p14:creationId xmlns:p14="http://schemas.microsoft.com/office/powerpoint/2010/main" val="126305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缺陷检测的图像处理算法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67056FAB-D850-4AE9-A668-C6DBF881E1AF}"/>
              </a:ext>
            </a:extLst>
          </p:cNvPr>
          <p:cNvSpPr/>
          <p:nvPr/>
        </p:nvSpPr>
        <p:spPr>
          <a:xfrm>
            <a:off x="359997" y="843128"/>
            <a:ext cx="2232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金属片检测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AD8C8F-F8AA-43BA-910D-DA9E4026E9D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540" y="2351366"/>
            <a:ext cx="2160000" cy="136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E7379BD-2F45-4D76-AD57-51578475FB0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540" y="3940450"/>
            <a:ext cx="2160000" cy="136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9FECC57-28A9-4627-AA55-36B3EA1772F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967" y="2615631"/>
            <a:ext cx="719455" cy="839470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028191B-71FD-4880-9001-7F55B68F1E6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967" y="4204715"/>
            <a:ext cx="719455" cy="839470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4C6A44B-7FAC-4A0D-9F3A-F82F511010D2}"/>
              </a:ext>
            </a:extLst>
          </p:cNvPr>
          <p:cNvSpPr/>
          <p:nvPr/>
        </p:nvSpPr>
        <p:spPr>
          <a:xfrm>
            <a:off x="359997" y="1522535"/>
            <a:ext cx="2377574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模板匹配结果对比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BE2858FF-C2EE-4024-8889-B306AE707C7E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286" y="2351366"/>
            <a:ext cx="2160000" cy="1368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D7D2F850-AD4F-4D53-907B-72FC2FB88EB3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286" y="3940450"/>
            <a:ext cx="2160000" cy="136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C93D8BD8-DD71-4F16-8F00-31824BF44191}"/>
              </a:ext>
            </a:extLst>
          </p:cNvPr>
          <p:cNvSpPr/>
          <p:nvPr/>
        </p:nvSpPr>
        <p:spPr>
          <a:xfrm>
            <a:off x="583189" y="2807739"/>
            <a:ext cx="1569660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原始模板匹配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722C9D7-AC51-4826-8CC2-E98D1FA90E7F}"/>
              </a:ext>
            </a:extLst>
          </p:cNvPr>
          <p:cNvSpPr/>
          <p:nvPr/>
        </p:nvSpPr>
        <p:spPr>
          <a:xfrm>
            <a:off x="583189" y="4396823"/>
            <a:ext cx="1569660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本文模板匹配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A06D71A-12FE-4C03-9F5B-AEC76B99BDCA}"/>
              </a:ext>
            </a:extLst>
          </p:cNvPr>
          <p:cNvSpPr/>
          <p:nvPr/>
        </p:nvSpPr>
        <p:spPr>
          <a:xfrm>
            <a:off x="2559528" y="2005338"/>
            <a:ext cx="646331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模板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AACFD73-F0EC-46BF-A7A9-CDFC285E7D39}"/>
              </a:ext>
            </a:extLst>
          </p:cNvPr>
          <p:cNvSpPr/>
          <p:nvPr/>
        </p:nvSpPr>
        <p:spPr>
          <a:xfrm>
            <a:off x="4138542" y="1785571"/>
            <a:ext cx="1107996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待匹配图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8F206B0-7D46-42A4-83A2-B5CC28632963}"/>
              </a:ext>
            </a:extLst>
          </p:cNvPr>
          <p:cNvSpPr/>
          <p:nvPr/>
        </p:nvSpPr>
        <p:spPr>
          <a:xfrm>
            <a:off x="6799288" y="1838971"/>
            <a:ext cx="1107996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匹配结果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AE8F34D-F6F8-4FF2-B007-305F42763D07}"/>
              </a:ext>
            </a:extLst>
          </p:cNvPr>
          <p:cNvSpPr txBox="1"/>
          <p:nvPr/>
        </p:nvSpPr>
        <p:spPr>
          <a:xfrm>
            <a:off x="359997" y="5422732"/>
            <a:ext cx="7971203" cy="87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匹配结果中像素值是模板匹配的值，值越小匹配程度越高。</a:t>
            </a:r>
            <a:endParaRPr lang="en-US" altLang="zh-CN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原始模板匹配的结果区分度很小，本文模板匹配的结果区分度大。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85C4580-3859-4DCE-8B53-0128B3109A66}"/>
              </a:ext>
            </a:extLst>
          </p:cNvPr>
          <p:cNvSpPr/>
          <p:nvPr/>
        </p:nvSpPr>
        <p:spPr>
          <a:xfrm>
            <a:off x="6142657" y="2240824"/>
            <a:ext cx="2418153" cy="318190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619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F0B810BE-E02F-4EBD-9690-A58B62BE7B13}"/>
              </a:ext>
            </a:extLst>
          </p:cNvPr>
          <p:cNvGrpSpPr/>
          <p:nvPr/>
        </p:nvGrpSpPr>
        <p:grpSpPr>
          <a:xfrm>
            <a:off x="355143" y="2623417"/>
            <a:ext cx="5064818" cy="3341233"/>
            <a:chOff x="355143" y="1542256"/>
            <a:chExt cx="5064818" cy="3341233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296FE3EA-F2C5-48A1-99FB-067836C60893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143" y="1542256"/>
              <a:ext cx="5064818" cy="3341233"/>
            </a:xfrm>
            <a:prstGeom prst="rect">
              <a:avLst/>
            </a:prstGeom>
          </p:spPr>
        </p:pic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E940878-91DE-4E5D-AD3B-B94F6B6DDA1D}"/>
                </a:ext>
              </a:extLst>
            </p:cNvPr>
            <p:cNvSpPr/>
            <p:nvPr/>
          </p:nvSpPr>
          <p:spPr>
            <a:xfrm>
              <a:off x="3164408" y="2526373"/>
              <a:ext cx="622568" cy="446997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85909F3-1A4C-473F-A961-20A5BC656376}"/>
                </a:ext>
              </a:extLst>
            </p:cNvPr>
            <p:cNvSpPr txBox="1"/>
            <p:nvPr/>
          </p:nvSpPr>
          <p:spPr>
            <a:xfrm>
              <a:off x="2496096" y="2005959"/>
              <a:ext cx="19591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金属丝检测</a:t>
              </a:r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ROI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缺陷检测的图像处理算法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" y="0"/>
            <a:ext cx="719999" cy="648000"/>
          </a:xfrm>
        </p:spPr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67056FAB-D850-4AE9-A668-C6DBF881E1AF}"/>
              </a:ext>
            </a:extLst>
          </p:cNvPr>
          <p:cNvSpPr/>
          <p:nvPr/>
        </p:nvSpPr>
        <p:spPr>
          <a:xfrm>
            <a:off x="359996" y="843128"/>
            <a:ext cx="2688003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金属丝位置检测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0713EB-3DC1-40AF-8BFB-6C9AC84AC5B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020" y="1159885"/>
            <a:ext cx="2159635" cy="11861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8A76526-0476-470B-9F05-D96EEAA9625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822" y="1156365"/>
            <a:ext cx="2160000" cy="11861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856FE98-C3C6-432B-8DFD-112B0BB6578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237" y="2623417"/>
            <a:ext cx="2519680" cy="1889760"/>
          </a:xfrm>
          <a:prstGeom prst="rect">
            <a:avLst/>
          </a:prstGeom>
          <a:noFill/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11FE177-80BA-4BD4-BAF9-A97ABDAFED6D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237" y="4513177"/>
            <a:ext cx="2519680" cy="18897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2BA2779-2CA3-4A8D-A843-A74A8CC4FFB7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369" y="4864057"/>
            <a:ext cx="2160000" cy="118800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72C5E63C-0578-42DD-9205-6F53B8591F91}"/>
              </a:ext>
            </a:extLst>
          </p:cNvPr>
          <p:cNvGrpSpPr/>
          <p:nvPr/>
        </p:nvGrpSpPr>
        <p:grpSpPr>
          <a:xfrm>
            <a:off x="3967369" y="2974297"/>
            <a:ext cx="2160000" cy="1188000"/>
            <a:chOff x="3462337" y="2819400"/>
            <a:chExt cx="2219325" cy="1219200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EBF31BE3-5167-41A2-A731-8199309B6914}"/>
                </a:ext>
              </a:extLst>
            </p:cNvPr>
            <p:cNvPicPr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2337" y="2819400"/>
              <a:ext cx="2219325" cy="1219200"/>
            </a:xfrm>
            <a:prstGeom prst="rect">
              <a:avLst/>
            </a:prstGeom>
          </p:spPr>
        </p:pic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C2A564E5-70F9-4B3D-A4C8-39074B337D37}"/>
                </a:ext>
              </a:extLst>
            </p:cNvPr>
            <p:cNvCxnSpPr/>
            <p:nvPr/>
          </p:nvCxnSpPr>
          <p:spPr>
            <a:xfrm>
              <a:off x="4246725" y="3429000"/>
              <a:ext cx="38544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9D35AA4D-BA4D-4B0E-8304-EFB074413013}"/>
              </a:ext>
            </a:extLst>
          </p:cNvPr>
          <p:cNvSpPr/>
          <p:nvPr/>
        </p:nvSpPr>
        <p:spPr>
          <a:xfrm>
            <a:off x="223283" y="2749872"/>
            <a:ext cx="3512208" cy="2948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图像预处理：</a:t>
            </a:r>
            <a:r>
              <a:rPr lang="zh-CN" altLang="en-US" dirty="0"/>
              <a:t>二值化、闭运算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图像垂直投影：统计每一列的白色像素个数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数值过滤：去除非检测部分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两个数值区域即为金属丝和卡爪的位置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计算金属丝与卡爪的中心距离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1365CAA3-06D9-4744-8D8B-8D1AAC4B8E5E}"/>
              </a:ext>
            </a:extLst>
          </p:cNvPr>
          <p:cNvSpPr/>
          <p:nvPr/>
        </p:nvSpPr>
        <p:spPr>
          <a:xfrm>
            <a:off x="6211655" y="1605455"/>
            <a:ext cx="500167" cy="2880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19B88EC-8BC7-4B43-B71B-E31DE19408C1}"/>
              </a:ext>
            </a:extLst>
          </p:cNvPr>
          <p:cNvSpPr txBox="1"/>
          <p:nvPr/>
        </p:nvSpPr>
        <p:spPr>
          <a:xfrm>
            <a:off x="355143" y="1454672"/>
            <a:ext cx="3535721" cy="1045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通过测量金属丝和金属卡爪的距离进行检测，若距离超出正常范围则金属丝位置异常。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3E93B254-6B46-4EE2-8818-C5FD88E06926}"/>
              </a:ext>
            </a:extLst>
          </p:cNvPr>
          <p:cNvSpPr/>
          <p:nvPr/>
        </p:nvSpPr>
        <p:spPr>
          <a:xfrm>
            <a:off x="7585788" y="2342545"/>
            <a:ext cx="288000" cy="280872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箭头: 左 16">
            <a:extLst>
              <a:ext uri="{FF2B5EF4-FFF2-40B4-BE49-F238E27FC236}">
                <a16:creationId xmlns:a16="http://schemas.microsoft.com/office/drawing/2014/main" id="{034D9714-6CAD-42B2-9D93-2A16C542689F}"/>
              </a:ext>
            </a:extLst>
          </p:cNvPr>
          <p:cNvSpPr/>
          <p:nvPr/>
        </p:nvSpPr>
        <p:spPr>
          <a:xfrm>
            <a:off x="6127369" y="5314057"/>
            <a:ext cx="287868" cy="288000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箭头: 上 17">
            <a:extLst>
              <a:ext uri="{FF2B5EF4-FFF2-40B4-BE49-F238E27FC236}">
                <a16:creationId xmlns:a16="http://schemas.microsoft.com/office/drawing/2014/main" id="{4D960FAC-794F-4B52-8E88-76D41D12B4AF}"/>
              </a:ext>
            </a:extLst>
          </p:cNvPr>
          <p:cNvSpPr/>
          <p:nvPr/>
        </p:nvSpPr>
        <p:spPr>
          <a:xfrm>
            <a:off x="4903369" y="4162297"/>
            <a:ext cx="288000" cy="701761"/>
          </a:xfrm>
          <a:prstGeom prst="up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51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6" grpId="0" animBg="1"/>
      <p:bldP spid="17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缺陷分类的深度学习算法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D89FD9AA-3563-4C39-998C-70D7E8082431}"/>
              </a:ext>
            </a:extLst>
          </p:cNvPr>
          <p:cNvSpPr/>
          <p:nvPr/>
        </p:nvSpPr>
        <p:spPr>
          <a:xfrm>
            <a:off x="359996" y="843128"/>
            <a:ext cx="1734275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模型选择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6535528-E6F6-45E6-A178-F72C926EC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231625"/>
              </p:ext>
            </p:extLst>
          </p:nvPr>
        </p:nvGraphicFramePr>
        <p:xfrm>
          <a:off x="3507545" y="2302083"/>
          <a:ext cx="5040000" cy="16200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2627413400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730912379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393076578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040502473"/>
                    </a:ext>
                  </a:extLst>
                </a:gridCol>
              </a:tblGrid>
              <a:tr h="405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模型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检测准确率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检测时间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复杂度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452886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87.04%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319.50ms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大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46573613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Alex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82.61%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74.34ms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中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59460435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MobileNets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86.83%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31.86ms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小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27214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F434564D-51BA-4896-9578-0F042668C211}"/>
              </a:ext>
            </a:extLst>
          </p:cNvPr>
          <p:cNvSpPr/>
          <p:nvPr/>
        </p:nvSpPr>
        <p:spPr>
          <a:xfrm>
            <a:off x="719998" y="4428326"/>
            <a:ext cx="7576257" cy="1057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从表中可以看出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MobileNets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网络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检测时间最短，而且检测准确率跟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VGG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这种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复杂的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网络差不多。所以本文选择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MobileNets 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卷积神经网络作为基础进行深度学习算法的设计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C750AFA-959C-4160-B3CF-7683E9D42F01}"/>
              </a:ext>
            </a:extLst>
          </p:cNvPr>
          <p:cNvSpPr/>
          <p:nvPr/>
        </p:nvSpPr>
        <p:spPr>
          <a:xfrm>
            <a:off x="359996" y="1449573"/>
            <a:ext cx="5147563" cy="495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几种经典网络的雾化器装配缺陷检测性能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3588FDC-C204-42B4-8A0B-CC724D999B26}"/>
              </a:ext>
            </a:extLst>
          </p:cNvPr>
          <p:cNvSpPr/>
          <p:nvPr/>
        </p:nvSpPr>
        <p:spPr>
          <a:xfrm>
            <a:off x="359996" y="2161263"/>
            <a:ext cx="2756461" cy="191013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硬件环境：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Intel i7-7700HQ</a:t>
            </a: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12GB RAM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英伟达</a:t>
            </a: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GTX-1050</a:t>
            </a: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2GB RAM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014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1345" y="0"/>
            <a:ext cx="7344910" cy="648000"/>
          </a:xfrm>
        </p:spPr>
        <p:txBody>
          <a:bodyPr/>
          <a:lstStyle/>
          <a:p>
            <a:r>
              <a:rPr lang="zh-CN" altLang="en-US" dirty="0"/>
              <a:t>缺陷分类的深度学习算法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D89FD9AA-3563-4C39-998C-70D7E8082431}"/>
              </a:ext>
            </a:extLst>
          </p:cNvPr>
          <p:cNvSpPr/>
          <p:nvPr/>
        </p:nvSpPr>
        <p:spPr>
          <a:xfrm>
            <a:off x="359996" y="843128"/>
            <a:ext cx="18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lvl="0" algn="ctr">
              <a:defRPr/>
            </a:pPr>
            <a:r>
              <a:rPr lang="en-US" altLang="zh-CN" sz="2400" kern="0" dirty="0" err="1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MobileNets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7" name="图片 10">
            <a:extLst>
              <a:ext uri="{FF2B5EF4-FFF2-40B4-BE49-F238E27FC236}">
                <a16:creationId xmlns:a16="http://schemas.microsoft.com/office/drawing/2014/main" id="{D571593E-2586-4EE8-9CB7-813879AC22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64"/>
          <a:stretch>
            <a:fillRect/>
          </a:stretch>
        </p:blipFill>
        <p:spPr bwMode="auto">
          <a:xfrm>
            <a:off x="5454559" y="1382448"/>
            <a:ext cx="3240087" cy="1182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11">
            <a:extLst>
              <a:ext uri="{FF2B5EF4-FFF2-40B4-BE49-F238E27FC236}">
                <a16:creationId xmlns:a16="http://schemas.microsoft.com/office/drawing/2014/main" id="{35D9EC12-1F64-4F31-AFFC-7AEC717B73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01"/>
          <a:stretch>
            <a:fillRect/>
          </a:stretch>
        </p:blipFill>
        <p:spPr bwMode="auto">
          <a:xfrm>
            <a:off x="5453762" y="3202119"/>
            <a:ext cx="3240088" cy="8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12">
            <a:extLst>
              <a:ext uri="{FF2B5EF4-FFF2-40B4-BE49-F238E27FC236}">
                <a16:creationId xmlns:a16="http://schemas.microsoft.com/office/drawing/2014/main" id="{CD59317C-3039-4D54-A42F-CC3873C71B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10"/>
          <a:stretch>
            <a:fillRect/>
          </a:stretch>
        </p:blipFill>
        <p:spPr bwMode="auto">
          <a:xfrm>
            <a:off x="5453762" y="5330817"/>
            <a:ext cx="3240088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7">
            <a:extLst>
              <a:ext uri="{FF2B5EF4-FFF2-40B4-BE49-F238E27FC236}">
                <a16:creationId xmlns:a16="http://schemas.microsoft.com/office/drawing/2014/main" id="{56C21C6F-0BC0-487B-A387-DA0A9BB762BB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6726145" y="2257160"/>
            <a:ext cx="69532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8000" dirty="0"/>
              <a:t>=</a:t>
            </a:r>
            <a:endParaRPr lang="zh-CN" altLang="en-US" sz="8000" dirty="0"/>
          </a:p>
        </p:txBody>
      </p:sp>
      <p:sp>
        <p:nvSpPr>
          <p:cNvPr id="11" name="文本框 14">
            <a:extLst>
              <a:ext uri="{FF2B5EF4-FFF2-40B4-BE49-F238E27FC236}">
                <a16:creationId xmlns:a16="http://schemas.microsoft.com/office/drawing/2014/main" id="{3C9C5D03-62BA-4E91-84C7-F653187A48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5350" y="4006842"/>
            <a:ext cx="696912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8000" dirty="0"/>
              <a:t>+</a:t>
            </a:r>
            <a:endParaRPr lang="zh-CN" altLang="en-US" sz="8000" dirty="0"/>
          </a:p>
        </p:txBody>
      </p:sp>
      <p:sp>
        <p:nvSpPr>
          <p:cNvPr id="12" name="文本框 15">
            <a:extLst>
              <a:ext uri="{FF2B5EF4-FFF2-40B4-BE49-F238E27FC236}">
                <a16:creationId xmlns:a16="http://schemas.microsoft.com/office/drawing/2014/main" id="{2F5C57C0-87D3-4547-9AD7-A1345FBAE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9769" y="978828"/>
            <a:ext cx="1108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标准卷积</a:t>
            </a:r>
          </a:p>
        </p:txBody>
      </p:sp>
      <p:sp>
        <p:nvSpPr>
          <p:cNvPr id="13" name="文本框 16">
            <a:extLst>
              <a:ext uri="{FF2B5EF4-FFF2-40B4-BE49-F238E27FC236}">
                <a16:creationId xmlns:a16="http://schemas.microsoft.com/office/drawing/2014/main" id="{56E302E5-BC0B-4160-B6A6-AD61CC96C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9769" y="4091653"/>
            <a:ext cx="1108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深度卷积</a:t>
            </a:r>
          </a:p>
        </p:txBody>
      </p:sp>
      <p:sp>
        <p:nvSpPr>
          <p:cNvPr id="14" name="文本框 17">
            <a:extLst>
              <a:ext uri="{FF2B5EF4-FFF2-40B4-BE49-F238E27FC236}">
                <a16:creationId xmlns:a16="http://schemas.microsoft.com/office/drawing/2014/main" id="{C69FF813-F2F2-4391-9F89-17E514D40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9769" y="5004854"/>
            <a:ext cx="1108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逐点卷积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C69B264-1CAD-4B04-AAED-AE02BAACD6D4}"/>
                  </a:ext>
                </a:extLst>
              </p:cNvPr>
              <p:cNvSpPr/>
              <p:nvPr/>
            </p:nvSpPr>
            <p:spPr>
              <a:xfrm>
                <a:off x="359996" y="1700007"/>
                <a:ext cx="4584339" cy="20549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MobileNets</a:t>
                </a:r>
                <a:r>
                  <a:rPr lang="zh-C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是一个基于</a:t>
                </a:r>
                <a:r>
                  <a:rPr lang="zh-CN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深度可分离卷积</a:t>
                </a:r>
                <a:r>
                  <a:rPr lang="zh-C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的模型，跟其它模型相比，在准确率相差不大的情况下它的计算量远远少于其它模型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，更符合工业检测的实时性要求。</a:t>
                </a:r>
                <a:r>
                  <a:rPr lang="zh-C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如果使用</a:t>
                </a:r>
                <a14:m>
                  <m:oMath xmlns:m="http://schemas.openxmlformats.org/officeDocument/2006/math">
                    <m:r>
                      <a:rPr lang="zh-CN" altLang="zh-CN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3×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3 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的卷积核，</a:t>
                </a:r>
                <a:r>
                  <a:rPr lang="zh-CN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深度分离卷积的计数量约为标准卷积层计算量的九分之一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C69B264-1CAD-4B04-AAED-AE02BAACD6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96" y="1700007"/>
                <a:ext cx="4584339" cy="2054922"/>
              </a:xfrm>
              <a:prstGeom prst="rect">
                <a:avLst/>
              </a:prstGeom>
              <a:blipFill>
                <a:blip r:embed="rId6"/>
                <a:stretch>
                  <a:fillRect l="-1064" t="-1187" r="-1197" b="-3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C88F6FC4-4CBE-4C1D-841A-0BC9DB1A40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5030488"/>
              </p:ext>
            </p:extLst>
          </p:nvPr>
        </p:nvGraphicFramePr>
        <p:xfrm>
          <a:off x="604837" y="4171936"/>
          <a:ext cx="3967163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77" name="Equation" r:id="rId7" imgW="3962160" imgH="1282680" progId="Equation.DSMT4">
                  <p:embed/>
                </p:oleObj>
              </mc:Choice>
              <mc:Fallback>
                <p:oleObj name="Equation" r:id="rId7" imgW="3962160" imgH="128268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837" y="4171936"/>
                        <a:ext cx="3967163" cy="1270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9048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1345" y="0"/>
            <a:ext cx="7344910" cy="648000"/>
          </a:xfrm>
        </p:spPr>
        <p:txBody>
          <a:bodyPr/>
          <a:lstStyle/>
          <a:p>
            <a:r>
              <a:rPr lang="zh-CN" altLang="en-US" dirty="0"/>
              <a:t>缺陷分类的深度学习算法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D89FD9AA-3563-4C39-998C-70D7E8082431}"/>
              </a:ext>
            </a:extLst>
          </p:cNvPr>
          <p:cNvSpPr/>
          <p:nvPr/>
        </p:nvSpPr>
        <p:spPr>
          <a:xfrm>
            <a:off x="359996" y="843128"/>
            <a:ext cx="144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lvl="0" algn="ctr">
              <a:defRPr/>
            </a:pPr>
            <a:r>
              <a:rPr lang="en-US" altLang="zh-CN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Siamese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C7C6B0C-09BA-425C-8F7B-F73BDD63D607}"/>
              </a:ext>
            </a:extLst>
          </p:cNvPr>
          <p:cNvSpPr/>
          <p:nvPr/>
        </p:nvSpPr>
        <p:spPr>
          <a:xfrm>
            <a:off x="359996" y="1473430"/>
            <a:ext cx="8119564" cy="1095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Siamese是一种用于</a:t>
            </a:r>
            <a:r>
              <a:rPr lang="zh-CN" altLang="zh-CN" b="1" kern="1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检测相似性</a:t>
            </a: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的神经网络</a:t>
            </a:r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Siamese网络的原理是通过一个神经网络将输入映射到另一个空间，在那个空间计算两个输入之间的距离，如欧式距离。通过这个距离去比较两个输入的相近程度。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0E6724C-1A56-430C-A1D4-48EA0125110B}"/>
              </a:ext>
            </a:extLst>
          </p:cNvPr>
          <p:cNvSpPr/>
          <p:nvPr/>
        </p:nvSpPr>
        <p:spPr>
          <a:xfrm>
            <a:off x="359996" y="2805651"/>
            <a:ext cx="2518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Contrastive 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损失函数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31DEBCD5-89FE-49BF-96B4-1C0BADDBAD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4518059"/>
              </p:ext>
            </p:extLst>
          </p:nvPr>
        </p:nvGraphicFramePr>
        <p:xfrm>
          <a:off x="444224" y="3276605"/>
          <a:ext cx="3881437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4" name="Equation" r:id="rId3" imgW="3886200" imgH="495000" progId="Equation.DSMT4">
                  <p:embed/>
                </p:oleObj>
              </mc:Choice>
              <mc:Fallback>
                <p:oleObj name="Equation" r:id="rId3" imgW="3886200" imgH="4950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224" y="3276605"/>
                        <a:ext cx="3881437" cy="49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2A669C1C-380B-41D9-A4DD-AB6E62E60C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700982"/>
              </p:ext>
            </p:extLst>
          </p:nvPr>
        </p:nvGraphicFramePr>
        <p:xfrm>
          <a:off x="444224" y="3907844"/>
          <a:ext cx="3725862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5" name="Equation" r:id="rId5" imgW="3708360" imgH="558720" progId="Equation.DSMT4">
                  <p:embed/>
                </p:oleObj>
              </mc:Choice>
              <mc:Fallback>
                <p:oleObj name="Equation" r:id="rId5" imgW="3708360" imgH="55872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224" y="3907844"/>
                        <a:ext cx="3725862" cy="552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0142301B-4BD1-4220-8934-9307095004A3}"/>
              </a:ext>
            </a:extLst>
          </p:cNvPr>
          <p:cNvSpPr/>
          <p:nvPr/>
        </p:nvSpPr>
        <p:spPr>
          <a:xfrm>
            <a:off x="359996" y="4663539"/>
            <a:ext cx="4033798" cy="1788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25000"/>
              </a:lnSpc>
              <a:spcAft>
                <a:spcPts val="0"/>
              </a:spcAft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通过训练优化网络的参数，使得对于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同一类别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的两个输入，网络计算得到的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距离小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；对于两个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不同类别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的输入，网络计算得到的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距离大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。实现相似度检测的目标。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77758AF-E030-42E0-862C-5CE8B37AD271}"/>
              </a:ext>
            </a:extLst>
          </p:cNvPr>
          <p:cNvGrpSpPr/>
          <p:nvPr/>
        </p:nvGrpSpPr>
        <p:grpSpPr>
          <a:xfrm>
            <a:off x="4393794" y="2638069"/>
            <a:ext cx="4390209" cy="3644451"/>
            <a:chOff x="4393794" y="2638069"/>
            <a:chExt cx="4390209" cy="3644451"/>
          </a:xfrm>
        </p:grpSpPr>
        <p:graphicFrame>
          <p:nvGraphicFramePr>
            <p:cNvPr id="12" name="对象 11">
              <a:extLst>
                <a:ext uri="{FF2B5EF4-FFF2-40B4-BE49-F238E27FC236}">
                  <a16:creationId xmlns:a16="http://schemas.microsoft.com/office/drawing/2014/main" id="{0F4448A0-1123-4CE7-B8CE-EC8FFFACDAE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88020289"/>
                </p:ext>
              </p:extLst>
            </p:nvPr>
          </p:nvGraphicFramePr>
          <p:xfrm>
            <a:off x="4393794" y="2638069"/>
            <a:ext cx="4390209" cy="36444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136" name="Visio" r:id="rId7" imgW="3139582" imgH="2606182" progId="Visio.Drawing.15">
                    <p:embed/>
                  </p:oleObj>
                </mc:Choice>
                <mc:Fallback>
                  <p:oleObj name="Visio" r:id="rId7" imgW="3139582" imgH="2606182" progId="Visio.Drawing.15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93794" y="2638069"/>
                          <a:ext cx="4390209" cy="3644451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3A9CB33F-764A-4D8C-8451-8A64A05A31CE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>
              <a:off x="6990737" y="2875935"/>
              <a:ext cx="344128" cy="55306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F54FDF1-E5CF-46C3-A1F6-4BD3B7F49EFD}"/>
                </a:ext>
              </a:extLst>
            </p:cNvPr>
            <p:cNvSpPr txBox="1"/>
            <p:nvPr/>
          </p:nvSpPr>
          <p:spPr>
            <a:xfrm>
              <a:off x="7334865" y="269126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计算距离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7626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1345" y="0"/>
            <a:ext cx="7344910" cy="648000"/>
          </a:xfrm>
        </p:spPr>
        <p:txBody>
          <a:bodyPr/>
          <a:lstStyle/>
          <a:p>
            <a:r>
              <a:rPr lang="zh-CN" altLang="en-US" dirty="0"/>
              <a:t>缺陷分类的深度学习算法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D89FD9AA-3563-4C39-998C-70D7E8082431}"/>
              </a:ext>
            </a:extLst>
          </p:cNvPr>
          <p:cNvSpPr/>
          <p:nvPr/>
        </p:nvSpPr>
        <p:spPr>
          <a:xfrm>
            <a:off x="359996" y="843128"/>
            <a:ext cx="216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lvl="0" algn="ctr"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网络结构设计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9" name="画布 264">
            <a:extLst>
              <a:ext uri="{FF2B5EF4-FFF2-40B4-BE49-F238E27FC236}">
                <a16:creationId xmlns:a16="http://schemas.microsoft.com/office/drawing/2014/main" id="{3F07A41A-D75E-4DF9-8B73-885A44D91CEF}"/>
              </a:ext>
            </a:extLst>
          </p:cNvPr>
          <p:cNvGrpSpPr/>
          <p:nvPr/>
        </p:nvGrpSpPr>
        <p:grpSpPr>
          <a:xfrm>
            <a:off x="1204901" y="2126770"/>
            <a:ext cx="7085667" cy="1588193"/>
            <a:chOff x="0" y="0"/>
            <a:chExt cx="5403850" cy="1265555"/>
          </a:xfrm>
          <a:noFill/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478B486-C598-433C-BB76-5A09750663E7}"/>
                </a:ext>
              </a:extLst>
            </p:cNvPr>
            <p:cNvSpPr/>
            <p:nvPr/>
          </p:nvSpPr>
          <p:spPr>
            <a:xfrm>
              <a:off x="0" y="0"/>
              <a:ext cx="5403850" cy="1265555"/>
            </a:xfrm>
            <a:prstGeom prst="rect">
              <a:avLst/>
            </a:prstGeom>
            <a:grpFill/>
          </p:spPr>
        </p:sp>
        <p:sp>
          <p:nvSpPr>
            <p:cNvPr id="11" name="文本框 28">
              <a:extLst>
                <a:ext uri="{FF2B5EF4-FFF2-40B4-BE49-F238E27FC236}">
                  <a16:creationId xmlns:a16="http://schemas.microsoft.com/office/drawing/2014/main" id="{19752E20-CB54-47CB-B696-0E71D5235D34}"/>
                </a:ext>
              </a:extLst>
            </p:cNvPr>
            <p:cNvSpPr txBox="1"/>
            <p:nvPr/>
          </p:nvSpPr>
          <p:spPr>
            <a:xfrm>
              <a:off x="194332" y="128947"/>
              <a:ext cx="648000" cy="324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sz="16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输入</a:t>
              </a:r>
              <a:r>
                <a:rPr lang="en-US" sz="16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" name="文本框 313">
              <a:extLst>
                <a:ext uri="{FF2B5EF4-FFF2-40B4-BE49-F238E27FC236}">
                  <a16:creationId xmlns:a16="http://schemas.microsoft.com/office/drawing/2014/main" id="{D6E3070F-26F5-4BE8-8F4A-5AC34B15E6F4}"/>
                </a:ext>
              </a:extLst>
            </p:cNvPr>
            <p:cNvSpPr txBox="1"/>
            <p:nvPr/>
          </p:nvSpPr>
          <p:spPr>
            <a:xfrm>
              <a:off x="1201774" y="128955"/>
              <a:ext cx="902970" cy="324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en-US" sz="1600" kern="100" dirty="0" err="1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MobileNets</a:t>
              </a:r>
              <a:endParaRPr 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" name="文本框 317">
              <a:extLst>
                <a:ext uri="{FF2B5EF4-FFF2-40B4-BE49-F238E27FC236}">
                  <a16:creationId xmlns:a16="http://schemas.microsoft.com/office/drawing/2014/main" id="{AE964872-9FA3-4B46-AF33-6AEF15491376}"/>
                </a:ext>
              </a:extLst>
            </p:cNvPr>
            <p:cNvSpPr txBox="1"/>
            <p:nvPr/>
          </p:nvSpPr>
          <p:spPr>
            <a:xfrm>
              <a:off x="2397332" y="128955"/>
              <a:ext cx="902970" cy="324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特征向量</a:t>
              </a:r>
              <a:r>
                <a:rPr lang="en-US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" name="文本框 322">
              <a:extLst>
                <a:ext uri="{FF2B5EF4-FFF2-40B4-BE49-F238E27FC236}">
                  <a16:creationId xmlns:a16="http://schemas.microsoft.com/office/drawing/2014/main" id="{A98FECAF-8E05-4AA0-AF29-62D9F92FA975}"/>
                </a:ext>
              </a:extLst>
            </p:cNvPr>
            <p:cNvSpPr txBox="1"/>
            <p:nvPr/>
          </p:nvSpPr>
          <p:spPr>
            <a:xfrm>
              <a:off x="3670441" y="462828"/>
              <a:ext cx="792000" cy="324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分类网络</a:t>
              </a:r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04EF817F-5322-4A41-B1F1-7D20152DECFD}"/>
                </a:ext>
              </a:extLst>
            </p:cNvPr>
            <p:cNvCxnSpPr/>
            <p:nvPr/>
          </p:nvCxnSpPr>
          <p:spPr>
            <a:xfrm>
              <a:off x="842332" y="290947"/>
              <a:ext cx="359442" cy="8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95FBFF99-9DF8-485D-85B1-4844B23C16AD}"/>
                </a:ext>
              </a:extLst>
            </p:cNvPr>
            <p:cNvCxnSpPr/>
            <p:nvPr/>
          </p:nvCxnSpPr>
          <p:spPr>
            <a:xfrm>
              <a:off x="2105379" y="290955"/>
              <a:ext cx="291953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343">
              <a:extLst>
                <a:ext uri="{FF2B5EF4-FFF2-40B4-BE49-F238E27FC236}">
                  <a16:creationId xmlns:a16="http://schemas.microsoft.com/office/drawing/2014/main" id="{725A8A90-FA46-4645-B41D-371E7CFB66A6}"/>
                </a:ext>
              </a:extLst>
            </p:cNvPr>
            <p:cNvSpPr txBox="1"/>
            <p:nvPr/>
          </p:nvSpPr>
          <p:spPr>
            <a:xfrm>
              <a:off x="194332" y="802716"/>
              <a:ext cx="648000" cy="324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输入</a:t>
              </a:r>
              <a:r>
                <a:rPr lang="en-US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" name="文本框 344">
              <a:extLst>
                <a:ext uri="{FF2B5EF4-FFF2-40B4-BE49-F238E27FC236}">
                  <a16:creationId xmlns:a16="http://schemas.microsoft.com/office/drawing/2014/main" id="{9C13B559-6464-42BA-8A82-F414C1FA9515}"/>
                </a:ext>
              </a:extLst>
            </p:cNvPr>
            <p:cNvSpPr txBox="1"/>
            <p:nvPr/>
          </p:nvSpPr>
          <p:spPr>
            <a:xfrm>
              <a:off x="1201774" y="802724"/>
              <a:ext cx="902970" cy="324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en-US" sz="16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MobileNets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" name="文本框 345">
              <a:extLst>
                <a:ext uri="{FF2B5EF4-FFF2-40B4-BE49-F238E27FC236}">
                  <a16:creationId xmlns:a16="http://schemas.microsoft.com/office/drawing/2014/main" id="{1F6B101A-708F-4BEF-99C7-4CAE7F2EF7FE}"/>
                </a:ext>
              </a:extLst>
            </p:cNvPr>
            <p:cNvSpPr txBox="1"/>
            <p:nvPr/>
          </p:nvSpPr>
          <p:spPr>
            <a:xfrm>
              <a:off x="2397332" y="802724"/>
              <a:ext cx="902970" cy="324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特征向量</a:t>
              </a:r>
              <a:r>
                <a:rPr lang="en-US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7EBA4B65-816B-453B-85C6-559EE410DC3A}"/>
                </a:ext>
              </a:extLst>
            </p:cNvPr>
            <p:cNvCxnSpPr/>
            <p:nvPr/>
          </p:nvCxnSpPr>
          <p:spPr>
            <a:xfrm>
              <a:off x="842332" y="964716"/>
              <a:ext cx="359442" cy="8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BA0BF4F3-689E-453D-BBEE-528709CB1749}"/>
                </a:ext>
              </a:extLst>
            </p:cNvPr>
            <p:cNvCxnSpPr/>
            <p:nvPr/>
          </p:nvCxnSpPr>
          <p:spPr>
            <a:xfrm>
              <a:off x="2105379" y="964724"/>
              <a:ext cx="291953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348">
              <a:extLst>
                <a:ext uri="{FF2B5EF4-FFF2-40B4-BE49-F238E27FC236}">
                  <a16:creationId xmlns:a16="http://schemas.microsoft.com/office/drawing/2014/main" id="{BB99054A-0866-452B-A704-7111E8C36BCC}"/>
                </a:ext>
              </a:extLst>
            </p:cNvPr>
            <p:cNvSpPr txBox="1"/>
            <p:nvPr/>
          </p:nvSpPr>
          <p:spPr>
            <a:xfrm>
              <a:off x="4737240" y="462828"/>
              <a:ext cx="540000" cy="324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sz="16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输出</a:t>
              </a:r>
            </a:p>
          </p:txBody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7E23BF27-55C3-47EA-9A2D-D584E56A84AA}"/>
                </a:ext>
              </a:extLst>
            </p:cNvPr>
            <p:cNvCxnSpPr>
              <a:endCxn id="14" idx="1"/>
            </p:cNvCxnSpPr>
            <p:nvPr/>
          </p:nvCxnSpPr>
          <p:spPr>
            <a:xfrm>
              <a:off x="3300302" y="299628"/>
              <a:ext cx="370139" cy="325152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EB31F75A-D4EE-48A6-BC62-1623099EEA29}"/>
                </a:ext>
              </a:extLst>
            </p:cNvPr>
            <p:cNvCxnSpPr>
              <a:endCxn id="14" idx="1"/>
            </p:cNvCxnSpPr>
            <p:nvPr/>
          </p:nvCxnSpPr>
          <p:spPr>
            <a:xfrm flipV="1">
              <a:off x="3300302" y="624780"/>
              <a:ext cx="370139" cy="351683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66425705-EBD4-4554-8781-385EF0ED24CC}"/>
                </a:ext>
              </a:extLst>
            </p:cNvPr>
            <p:cNvCxnSpPr>
              <a:stCxn id="14" idx="3"/>
              <a:endCxn id="23" idx="1"/>
            </p:cNvCxnSpPr>
            <p:nvPr/>
          </p:nvCxnSpPr>
          <p:spPr>
            <a:xfrm>
              <a:off x="4462441" y="624780"/>
              <a:ext cx="274799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93CC820A-DC3D-4F47-BECB-77DA3BB150E5}"/>
              </a:ext>
            </a:extLst>
          </p:cNvPr>
          <p:cNvSpPr/>
          <p:nvPr/>
        </p:nvSpPr>
        <p:spPr>
          <a:xfrm>
            <a:off x="359996" y="1427642"/>
            <a:ext cx="4387740" cy="495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融合了 </a:t>
            </a:r>
            <a:r>
              <a:rPr lang="en-US" altLang="zh-CN" sz="2000" kern="100" dirty="0" err="1">
                <a:latin typeface="Times New Roman" panose="02020603050405020304" pitchFamily="18" charset="0"/>
              </a:rPr>
              <a:t>MobileNets</a:t>
            </a:r>
            <a:r>
              <a:rPr lang="en-US" altLang="zh-CN" sz="2000" kern="100" dirty="0">
                <a:latin typeface="Times New Roman" panose="02020603050405020304" pitchFamily="18" charset="0"/>
              </a:rPr>
              <a:t> </a:t>
            </a:r>
            <a:r>
              <a:rPr lang="zh-CN" altLang="en-US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 </a:t>
            </a:r>
            <a:r>
              <a:rPr lang="en-US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Siamese </a:t>
            </a:r>
            <a:r>
              <a:rPr lang="zh-CN" altLang="en-US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网络</a:t>
            </a:r>
            <a:endParaRPr lang="zh-CN" altLang="zh-CN" sz="2000" kern="100" dirty="0">
              <a:latin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1C2E9D7-31F7-4397-AAC8-8F3BE8E795F2}"/>
              </a:ext>
            </a:extLst>
          </p:cNvPr>
          <p:cNvSpPr/>
          <p:nvPr/>
        </p:nvSpPr>
        <p:spPr>
          <a:xfrm>
            <a:off x="359995" y="3965252"/>
            <a:ext cx="7930573" cy="2042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分步训练方案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（1）训练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Siamese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网络。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通过训练得到一个检测输入相似度的网络，使得同一类别的特征向量距离小，不同类别的特征向量距离大。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）训练分类网络，实现缺陷的检测。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输入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固定为正常类别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，输入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为待检测的图像，分类网络通过特征向量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和参考的特征向量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的对比进行分类。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8B5BDC0-6F51-4CFE-9D31-86652C1ED833}"/>
              </a:ext>
            </a:extLst>
          </p:cNvPr>
          <p:cNvSpPr/>
          <p:nvPr/>
        </p:nvSpPr>
        <p:spPr>
          <a:xfrm>
            <a:off x="1222923" y="2079716"/>
            <a:ext cx="4552087" cy="1662228"/>
          </a:xfrm>
          <a:prstGeom prst="rect">
            <a:avLst/>
          </a:prstGeom>
          <a:noFill/>
          <a:ln w="19050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9CBFE0F-8D86-463C-A8C3-831A01597B14}"/>
              </a:ext>
            </a:extLst>
          </p:cNvPr>
          <p:cNvSpPr/>
          <p:nvPr/>
        </p:nvSpPr>
        <p:spPr>
          <a:xfrm>
            <a:off x="245744" y="2485169"/>
            <a:ext cx="10118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Siamese </a:t>
            </a:r>
          </a:p>
          <a:p>
            <a:pPr algn="ctr"/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网络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34735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缺陷分类的深度学习算法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D89FD9AA-3563-4C39-998C-70D7E8082431}"/>
              </a:ext>
            </a:extLst>
          </p:cNvPr>
          <p:cNvSpPr/>
          <p:nvPr/>
        </p:nvSpPr>
        <p:spPr>
          <a:xfrm>
            <a:off x="359996" y="843128"/>
            <a:ext cx="18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模型训练</a:t>
            </a:r>
          </a:p>
        </p:txBody>
      </p:sp>
      <p:grpSp>
        <p:nvGrpSpPr>
          <p:cNvPr id="33" name="画布 384">
            <a:extLst>
              <a:ext uri="{FF2B5EF4-FFF2-40B4-BE49-F238E27FC236}">
                <a16:creationId xmlns:a16="http://schemas.microsoft.com/office/drawing/2014/main" id="{3719058C-6055-4AC8-AE11-EFC8FBAFD454}"/>
              </a:ext>
            </a:extLst>
          </p:cNvPr>
          <p:cNvGrpSpPr/>
          <p:nvPr/>
        </p:nvGrpSpPr>
        <p:grpSpPr>
          <a:xfrm>
            <a:off x="3564294" y="843128"/>
            <a:ext cx="6382346" cy="5618480"/>
            <a:chOff x="0" y="0"/>
            <a:chExt cx="5183505" cy="4377690"/>
          </a:xfrm>
          <a:noFill/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5619B1D1-3C57-48A8-AA6D-D084D53D5E02}"/>
                </a:ext>
              </a:extLst>
            </p:cNvPr>
            <p:cNvSpPr/>
            <p:nvPr/>
          </p:nvSpPr>
          <p:spPr>
            <a:xfrm>
              <a:off x="0" y="0"/>
              <a:ext cx="5183505" cy="4377690"/>
            </a:xfrm>
            <a:prstGeom prst="rect">
              <a:avLst/>
            </a:prstGeom>
            <a:grpFill/>
          </p:spPr>
        </p:sp>
        <p:sp>
          <p:nvSpPr>
            <p:cNvPr id="35" name="文本框 363">
              <a:extLst>
                <a:ext uri="{FF2B5EF4-FFF2-40B4-BE49-F238E27FC236}">
                  <a16:creationId xmlns:a16="http://schemas.microsoft.com/office/drawing/2014/main" id="{EC8EF76D-31C8-4F8B-835B-394C5DD9D158}"/>
                </a:ext>
              </a:extLst>
            </p:cNvPr>
            <p:cNvSpPr txBox="1"/>
            <p:nvPr/>
          </p:nvSpPr>
          <p:spPr>
            <a:xfrm>
              <a:off x="1767871" y="3738089"/>
              <a:ext cx="208186" cy="255941"/>
            </a:xfrm>
            <a:prstGeom prst="rect">
              <a:avLst/>
            </a:prstGeom>
            <a:grpFill/>
            <a:ln w="6350">
              <a:noFill/>
            </a:ln>
            <a:effectLst/>
          </p:spPr>
          <p:txBody>
            <a:bodyPr rot="0" spcFirstLastPara="0" vert="horz" wrap="non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是</a:t>
              </a:r>
            </a:p>
          </p:txBody>
        </p:sp>
        <p:sp>
          <p:nvSpPr>
            <p:cNvPr id="36" name="文本框 364">
              <a:extLst>
                <a:ext uri="{FF2B5EF4-FFF2-40B4-BE49-F238E27FC236}">
                  <a16:creationId xmlns:a16="http://schemas.microsoft.com/office/drawing/2014/main" id="{0C8FAD52-BE11-4D64-AA5B-B9A78A05B890}"/>
                </a:ext>
              </a:extLst>
            </p:cNvPr>
            <p:cNvSpPr txBox="1"/>
            <p:nvPr/>
          </p:nvSpPr>
          <p:spPr>
            <a:xfrm>
              <a:off x="2781957" y="3108622"/>
              <a:ext cx="208186" cy="255941"/>
            </a:xfrm>
            <a:prstGeom prst="rect">
              <a:avLst/>
            </a:prstGeom>
            <a:grpFill/>
            <a:ln w="6350">
              <a:noFill/>
            </a:ln>
            <a:effectLst/>
          </p:spPr>
          <p:txBody>
            <a:bodyPr rot="0" spcFirstLastPara="0" vert="horz" wrap="non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否</a:t>
              </a:r>
            </a:p>
          </p:txBody>
        </p:sp>
        <p:sp>
          <p:nvSpPr>
            <p:cNvPr id="37" name="流程图: 终止 36">
              <a:extLst>
                <a:ext uri="{FF2B5EF4-FFF2-40B4-BE49-F238E27FC236}">
                  <a16:creationId xmlns:a16="http://schemas.microsoft.com/office/drawing/2014/main" id="{1F590047-6EAD-4D7A-8912-B61ADD49872E}"/>
                </a:ext>
              </a:extLst>
            </p:cNvPr>
            <p:cNvSpPr/>
            <p:nvPr/>
          </p:nvSpPr>
          <p:spPr>
            <a:xfrm>
              <a:off x="1512311" y="75155"/>
              <a:ext cx="1079509" cy="359902"/>
            </a:xfrm>
            <a:prstGeom prst="flowChartTerminator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72000" tIns="36000" rIns="72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开始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" name="流程图: 数据 37">
              <a:extLst>
                <a:ext uri="{FF2B5EF4-FFF2-40B4-BE49-F238E27FC236}">
                  <a16:creationId xmlns:a16="http://schemas.microsoft.com/office/drawing/2014/main" id="{1B50DEF4-7CC3-4B8D-B1B5-4EAA2B1134D3}"/>
                </a:ext>
              </a:extLst>
            </p:cNvPr>
            <p:cNvSpPr/>
            <p:nvPr/>
          </p:nvSpPr>
          <p:spPr>
            <a:xfrm>
              <a:off x="1404330" y="1251086"/>
              <a:ext cx="1295808" cy="338060"/>
            </a:xfrm>
            <a:prstGeom prst="flowChartInputOutput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批量样本</a:t>
              </a:r>
              <a:endParaRPr 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9" name="流程图: 过程 38">
              <a:extLst>
                <a:ext uri="{FF2B5EF4-FFF2-40B4-BE49-F238E27FC236}">
                  <a16:creationId xmlns:a16="http://schemas.microsoft.com/office/drawing/2014/main" id="{8A90894E-01B8-43ED-A540-2FAB2B57D09F}"/>
                </a:ext>
              </a:extLst>
            </p:cNvPr>
            <p:cNvSpPr/>
            <p:nvPr/>
          </p:nvSpPr>
          <p:spPr>
            <a:xfrm>
              <a:off x="3353811" y="2425778"/>
              <a:ext cx="1080380" cy="338060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反向传播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" name="流程图: 决策 39">
              <a:extLst>
                <a:ext uri="{FF2B5EF4-FFF2-40B4-BE49-F238E27FC236}">
                  <a16:creationId xmlns:a16="http://schemas.microsoft.com/office/drawing/2014/main" id="{222C4B97-6D1D-46A6-9656-573C50517DF2}"/>
                </a:ext>
              </a:extLst>
            </p:cNvPr>
            <p:cNvSpPr/>
            <p:nvPr/>
          </p:nvSpPr>
          <p:spPr>
            <a:xfrm>
              <a:off x="1403697" y="2940587"/>
              <a:ext cx="1296670" cy="896005"/>
            </a:xfrm>
            <a:prstGeom prst="flowChartDecision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满足终止条件？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" name="流程图: 终止 40">
              <a:extLst>
                <a:ext uri="{FF2B5EF4-FFF2-40B4-BE49-F238E27FC236}">
                  <a16:creationId xmlns:a16="http://schemas.microsoft.com/office/drawing/2014/main" id="{3938D4F7-BF0A-4B84-B4B8-90E2FAD50726}"/>
                </a:ext>
              </a:extLst>
            </p:cNvPr>
            <p:cNvSpPr/>
            <p:nvPr/>
          </p:nvSpPr>
          <p:spPr>
            <a:xfrm>
              <a:off x="1511130" y="3972663"/>
              <a:ext cx="1080210" cy="359902"/>
            </a:xfrm>
            <a:prstGeom prst="flowChartTerminator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72000" tIns="36000" rIns="72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结束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" name="流程图: 过程 41">
              <a:extLst>
                <a:ext uri="{FF2B5EF4-FFF2-40B4-BE49-F238E27FC236}">
                  <a16:creationId xmlns:a16="http://schemas.microsoft.com/office/drawing/2014/main" id="{62C85B89-A7F3-4201-9CEB-0E036B59C9BE}"/>
                </a:ext>
              </a:extLst>
            </p:cNvPr>
            <p:cNvSpPr/>
            <p:nvPr/>
          </p:nvSpPr>
          <p:spPr>
            <a:xfrm>
              <a:off x="1440210" y="658631"/>
              <a:ext cx="1224000" cy="338060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网络权重初始化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" name="流程图: 过程 42">
              <a:extLst>
                <a:ext uri="{FF2B5EF4-FFF2-40B4-BE49-F238E27FC236}">
                  <a16:creationId xmlns:a16="http://schemas.microsoft.com/office/drawing/2014/main" id="{5BD584A9-7D56-4E31-A6F7-2F384AEE9C74}"/>
                </a:ext>
              </a:extLst>
            </p:cNvPr>
            <p:cNvSpPr/>
            <p:nvPr/>
          </p:nvSpPr>
          <p:spPr>
            <a:xfrm>
              <a:off x="1440210" y="1843541"/>
              <a:ext cx="1223890" cy="338060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前向传播计算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" name="流程图: 过程 43">
              <a:extLst>
                <a:ext uri="{FF2B5EF4-FFF2-40B4-BE49-F238E27FC236}">
                  <a16:creationId xmlns:a16="http://schemas.microsoft.com/office/drawing/2014/main" id="{0DFEC832-CAF1-4903-B7FF-34680EE8E384}"/>
                </a:ext>
              </a:extLst>
            </p:cNvPr>
            <p:cNvSpPr/>
            <p:nvPr/>
          </p:nvSpPr>
          <p:spPr>
            <a:xfrm>
              <a:off x="1440210" y="2435996"/>
              <a:ext cx="1223890" cy="338060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计算损失函数值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" name="流程图: 过程 44">
              <a:extLst>
                <a:ext uri="{FF2B5EF4-FFF2-40B4-BE49-F238E27FC236}">
                  <a16:creationId xmlns:a16="http://schemas.microsoft.com/office/drawing/2014/main" id="{836232FC-CDAA-42AC-9552-2AB435EC6D0F}"/>
                </a:ext>
              </a:extLst>
            </p:cNvPr>
            <p:cNvSpPr/>
            <p:nvPr/>
          </p:nvSpPr>
          <p:spPr>
            <a:xfrm>
              <a:off x="3353493" y="1387491"/>
              <a:ext cx="1080380" cy="560548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沿梯度下降的方向更新权重</a:t>
              </a:r>
              <a:endParaRPr 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26836861-18C9-41A1-A03B-49647DF3897F}"/>
                </a:ext>
              </a:extLst>
            </p:cNvPr>
            <p:cNvCxnSpPr>
              <a:stCxn id="37" idx="2"/>
              <a:endCxn id="42" idx="0"/>
            </p:cNvCxnSpPr>
            <p:nvPr/>
          </p:nvCxnSpPr>
          <p:spPr>
            <a:xfrm>
              <a:off x="2052066" y="435057"/>
              <a:ext cx="145" cy="223574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DCAA426E-1D80-4A19-9A29-36565F16E90C}"/>
                </a:ext>
              </a:extLst>
            </p:cNvPr>
            <p:cNvCxnSpPr>
              <a:stCxn id="42" idx="2"/>
              <a:endCxn id="38" idx="1"/>
            </p:cNvCxnSpPr>
            <p:nvPr/>
          </p:nvCxnSpPr>
          <p:spPr>
            <a:xfrm>
              <a:off x="2052210" y="996690"/>
              <a:ext cx="24" cy="254395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8E3E35C2-875C-4D8E-BA7B-50F02A294B9C}"/>
                </a:ext>
              </a:extLst>
            </p:cNvPr>
            <p:cNvCxnSpPr>
              <a:stCxn id="38" idx="4"/>
              <a:endCxn id="43" idx="0"/>
            </p:cNvCxnSpPr>
            <p:nvPr/>
          </p:nvCxnSpPr>
          <p:spPr>
            <a:xfrm flipH="1">
              <a:off x="2052155" y="1589145"/>
              <a:ext cx="79" cy="254395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8D2C18F6-78B8-48C7-8F4A-E238C8DAEEFE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2052155" y="2181600"/>
              <a:ext cx="0" cy="254396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673BDF74-AB0B-48F0-88B4-1C4B5D0E07CE}"/>
                </a:ext>
              </a:extLst>
            </p:cNvPr>
            <p:cNvCxnSpPr>
              <a:stCxn id="44" idx="2"/>
              <a:endCxn id="40" idx="0"/>
            </p:cNvCxnSpPr>
            <p:nvPr/>
          </p:nvCxnSpPr>
          <p:spPr>
            <a:xfrm flipH="1">
              <a:off x="2052033" y="2774056"/>
              <a:ext cx="123" cy="166531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74E34A40-DDAC-467B-BC77-36B0772DB442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 flipH="1">
              <a:off x="2051235" y="3836592"/>
              <a:ext cx="798" cy="136071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2" name="连接符: 肘形 51">
              <a:extLst>
                <a:ext uri="{FF2B5EF4-FFF2-40B4-BE49-F238E27FC236}">
                  <a16:creationId xmlns:a16="http://schemas.microsoft.com/office/drawing/2014/main" id="{70CDFAEA-347E-428D-9D75-0AA02F265130}"/>
                </a:ext>
              </a:extLst>
            </p:cNvPr>
            <p:cNvCxnSpPr>
              <a:stCxn id="40" idx="3"/>
              <a:endCxn id="39" idx="2"/>
            </p:cNvCxnSpPr>
            <p:nvPr/>
          </p:nvCxnSpPr>
          <p:spPr>
            <a:xfrm flipV="1">
              <a:off x="2700368" y="2763838"/>
              <a:ext cx="1193633" cy="624752"/>
            </a:xfrm>
            <a:prstGeom prst="bentConnector2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B1612B2D-9770-422A-84CB-A990ED3EB375}"/>
                </a:ext>
              </a:extLst>
            </p:cNvPr>
            <p:cNvCxnSpPr>
              <a:stCxn id="39" idx="0"/>
              <a:endCxn id="45" idx="2"/>
            </p:cNvCxnSpPr>
            <p:nvPr/>
          </p:nvCxnSpPr>
          <p:spPr>
            <a:xfrm flipH="1" flipV="1">
              <a:off x="3893684" y="1948038"/>
              <a:ext cx="318" cy="477740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4" name="连接符: 肘形 53">
              <a:extLst>
                <a:ext uri="{FF2B5EF4-FFF2-40B4-BE49-F238E27FC236}">
                  <a16:creationId xmlns:a16="http://schemas.microsoft.com/office/drawing/2014/main" id="{287DF296-C753-402B-8C51-C243A21DDBC6}"/>
                </a:ext>
              </a:extLst>
            </p:cNvPr>
            <p:cNvCxnSpPr>
              <a:stCxn id="45" idx="0"/>
            </p:cNvCxnSpPr>
            <p:nvPr/>
          </p:nvCxnSpPr>
          <p:spPr>
            <a:xfrm rot="16200000" flipV="1">
              <a:off x="2822229" y="316035"/>
              <a:ext cx="304512" cy="1838399"/>
            </a:xfrm>
            <a:prstGeom prst="bentConnector2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DC5B7E58-465F-42EF-892F-6F10DC4117CF}"/>
              </a:ext>
            </a:extLst>
          </p:cNvPr>
          <p:cNvSpPr/>
          <p:nvPr/>
        </p:nvSpPr>
        <p:spPr>
          <a:xfrm>
            <a:off x="364103" y="3441412"/>
            <a:ext cx="4557658" cy="4033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参数更新：学习率衰减、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Adam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优化算法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AAC69618-2EFE-45A3-8AEC-A0997060583E}"/>
              </a:ext>
            </a:extLst>
          </p:cNvPr>
          <p:cNvSpPr/>
          <p:nvPr/>
        </p:nvSpPr>
        <p:spPr>
          <a:xfrm>
            <a:off x="359996" y="1498021"/>
            <a:ext cx="4404217" cy="1095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损失函数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013" indent="-176213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Siamese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网络：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Contrastive 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损失函数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013" indent="-176213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分类网络：</a:t>
            </a:r>
            <a:r>
              <a:rPr lang="zh-CN" altLang="zh-CN" dirty="0"/>
              <a:t>交叉熵损失函数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F15C63A8-D44B-4056-B7E0-AEAEC3F644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7088534"/>
              </p:ext>
            </p:extLst>
          </p:nvPr>
        </p:nvGraphicFramePr>
        <p:xfrm>
          <a:off x="1217415" y="2781982"/>
          <a:ext cx="211455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72" name="Equation" r:id="rId3" imgW="2108160" imgH="393480" progId="Equation.DSMT4">
                  <p:embed/>
                </p:oleObj>
              </mc:Choice>
              <mc:Fallback>
                <p:oleObj name="Equation" r:id="rId3" imgW="2108160" imgH="39348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7415" y="2781982"/>
                        <a:ext cx="2114550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对象 54">
            <a:extLst>
              <a:ext uri="{FF2B5EF4-FFF2-40B4-BE49-F238E27FC236}">
                <a16:creationId xmlns:a16="http://schemas.microsoft.com/office/drawing/2014/main" id="{66DCA462-66A2-4509-BCB4-211846B82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5692"/>
              </p:ext>
            </p:extLst>
          </p:nvPr>
        </p:nvGraphicFramePr>
        <p:xfrm>
          <a:off x="3017153" y="3991705"/>
          <a:ext cx="1543050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73" name="Equation" r:id="rId5" imgW="1536480" imgH="609480" progId="Equation.DSMT4">
                  <p:embed/>
                </p:oleObj>
              </mc:Choice>
              <mc:Fallback>
                <p:oleObj name="Equation" r:id="rId5" imgW="1536480" imgH="60948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F15C63A8-D44B-4056-B7E0-AEAEC3F644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7153" y="3991705"/>
                        <a:ext cx="1543050" cy="625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BEFDAB39-C788-4289-AE58-BADA31ED1F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8703664"/>
              </p:ext>
            </p:extLst>
          </p:nvPr>
        </p:nvGraphicFramePr>
        <p:xfrm>
          <a:off x="1026996" y="4131163"/>
          <a:ext cx="960438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74" name="Equation" r:id="rId7" imgW="965160" imgH="330120" progId="Equation.DSMT4">
                  <p:embed/>
                </p:oleObj>
              </mc:Choice>
              <mc:Fallback>
                <p:oleObj name="Equation" r:id="rId7" imgW="965160" imgH="330120" progId="Equation.DSMT4">
                  <p:embed/>
                  <p:pic>
                    <p:nvPicPr>
                      <p:cNvPr id="0" name="Object 3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6996" y="4131163"/>
                        <a:ext cx="960438" cy="334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BD3C059C-7C05-4860-9AF2-A56C5B563AFF}"/>
              </a:ext>
            </a:extLst>
          </p:cNvPr>
          <p:cNvCxnSpPr>
            <a:cxnSpLocks/>
            <a:stCxn id="57" idx="0"/>
          </p:cNvCxnSpPr>
          <p:nvPr/>
        </p:nvCxnSpPr>
        <p:spPr>
          <a:xfrm flipV="1">
            <a:off x="4405774" y="4655803"/>
            <a:ext cx="1" cy="4270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4D9AC60-BFC3-40E4-BFD4-9C6EFAAF8604}"/>
              </a:ext>
            </a:extLst>
          </p:cNvPr>
          <p:cNvSpPr txBox="1"/>
          <p:nvPr/>
        </p:nvSpPr>
        <p:spPr>
          <a:xfrm>
            <a:off x="1628730" y="50693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衰减系数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A1A2CCDC-DA0A-451E-AF0C-BDF53909623D}"/>
              </a:ext>
            </a:extLst>
          </p:cNvPr>
          <p:cNvSpPr txBox="1"/>
          <p:nvPr/>
        </p:nvSpPr>
        <p:spPr>
          <a:xfrm>
            <a:off x="3851776" y="50828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链式求导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3644ECD3-E3E7-42B1-9790-2ED138B4F4A7}"/>
              </a:ext>
            </a:extLst>
          </p:cNvPr>
          <p:cNvCxnSpPr>
            <a:cxnSpLocks/>
            <a:stCxn id="58" idx="0"/>
          </p:cNvCxnSpPr>
          <p:nvPr/>
        </p:nvCxnSpPr>
        <p:spPr>
          <a:xfrm flipV="1">
            <a:off x="862373" y="4477951"/>
            <a:ext cx="713210" cy="5870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0A4E7209-AD80-4D49-B62C-B3C3B9C180A0}"/>
              </a:ext>
            </a:extLst>
          </p:cNvPr>
          <p:cNvSpPr txBox="1"/>
          <p:nvPr/>
        </p:nvSpPr>
        <p:spPr>
          <a:xfrm>
            <a:off x="192959" y="506496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初始学习率</a:t>
            </a:r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ED8CDC26-CE80-4E9D-B30B-03E81C81836C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1819783" y="4403448"/>
            <a:ext cx="362945" cy="6658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649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6D3D3D-2360-45FB-A56C-650F5CC1D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缺陷分类的深度学习算法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21ABE-65B3-4279-9640-6E8B32583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D89FD9AA-3563-4C39-998C-70D7E8082431}"/>
              </a:ext>
            </a:extLst>
          </p:cNvPr>
          <p:cNvSpPr/>
          <p:nvPr/>
        </p:nvSpPr>
        <p:spPr>
          <a:xfrm>
            <a:off x="359996" y="843128"/>
            <a:ext cx="18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训练结果</a:t>
            </a:r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94399813-FBFF-4293-8DD3-0AC0C035B8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3450195"/>
              </p:ext>
            </p:extLst>
          </p:nvPr>
        </p:nvGraphicFramePr>
        <p:xfrm>
          <a:off x="1620520" y="2723418"/>
          <a:ext cx="5902960" cy="34936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7BDC87F7-B961-41C1-BAAD-F689B5B8F329}"/>
              </a:ext>
            </a:extLst>
          </p:cNvPr>
          <p:cNvSpPr/>
          <p:nvPr/>
        </p:nvSpPr>
        <p:spPr>
          <a:xfrm>
            <a:off x="359995" y="1484802"/>
            <a:ext cx="7936260" cy="110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网络的损失函数值在不断的减小。损失函数值最终也稳定在一个较小的值，证明了模型可以</a:t>
            </a:r>
            <a:r>
              <a:rPr lang="zh-CN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收敛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。训练集和测试集的损失函数值是一起下降的，而且最终收敛的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相差不大，证明模型没有出现过拟合的情况。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4215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92E69-EBD8-463F-9394-C2D50FAA1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远程监控系统设计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C2E962-65EF-4D7C-B1FD-680480149D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6813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3373A49-C35C-4A04-A8F8-06578A45C4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远程监控系统方案设计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91C53D-8CA6-4489-9F29-0CA34F0739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B6652ABA-1A00-49B3-AD1C-26AF119479B1}"/>
              </a:ext>
            </a:extLst>
          </p:cNvPr>
          <p:cNvSpPr/>
          <p:nvPr/>
        </p:nvSpPr>
        <p:spPr>
          <a:xfrm>
            <a:off x="359996" y="843128"/>
            <a:ext cx="18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系统架构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C778EAC-B543-4100-AA20-4DC5CEB69B68}"/>
              </a:ext>
            </a:extLst>
          </p:cNvPr>
          <p:cNvSpPr/>
          <p:nvPr/>
        </p:nvSpPr>
        <p:spPr>
          <a:xfrm>
            <a:off x="833399" y="4282368"/>
            <a:ext cx="7940110" cy="1701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工控机通过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采集生产线的数据并保存到数据库中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浏览器作为客户端通过网络连接到远程监控系统的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服务器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服务器解析请求并把需要处理的事务转给应用程序服务器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应用程序服务器通过与数据库进行交互完成业务逻辑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画布 67">
            <a:extLst>
              <a:ext uri="{FF2B5EF4-FFF2-40B4-BE49-F238E27FC236}">
                <a16:creationId xmlns:a16="http://schemas.microsoft.com/office/drawing/2014/main" id="{F5528FC0-3CA6-467A-AEBA-0883A66D8532}"/>
              </a:ext>
            </a:extLst>
          </p:cNvPr>
          <p:cNvGrpSpPr>
            <a:grpSpLocks noChangeAspect="1"/>
          </p:cNvGrpSpPr>
          <p:nvPr/>
        </p:nvGrpSpPr>
        <p:grpSpPr>
          <a:xfrm>
            <a:off x="622232" y="1937020"/>
            <a:ext cx="7590180" cy="2113109"/>
            <a:chOff x="0" y="0"/>
            <a:chExt cx="5382895" cy="1498600"/>
          </a:xfrm>
          <a:noFill/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2036B21-2523-4AB7-9D63-729031D69F7E}"/>
                </a:ext>
              </a:extLst>
            </p:cNvPr>
            <p:cNvSpPr/>
            <p:nvPr/>
          </p:nvSpPr>
          <p:spPr>
            <a:xfrm>
              <a:off x="0" y="0"/>
              <a:ext cx="5382895" cy="1498600"/>
            </a:xfrm>
            <a:prstGeom prst="rect">
              <a:avLst/>
            </a:prstGeom>
            <a:grpFill/>
          </p:spPr>
        </p:sp>
        <p:sp>
          <p:nvSpPr>
            <p:cNvPr id="19" name="文本框 37">
              <a:extLst>
                <a:ext uri="{FF2B5EF4-FFF2-40B4-BE49-F238E27FC236}">
                  <a16:creationId xmlns:a16="http://schemas.microsoft.com/office/drawing/2014/main" id="{92AC6705-9761-45A7-9822-99AB62205BEE}"/>
                </a:ext>
              </a:extLst>
            </p:cNvPr>
            <p:cNvSpPr txBox="1"/>
            <p:nvPr/>
          </p:nvSpPr>
          <p:spPr>
            <a:xfrm>
              <a:off x="987376" y="104775"/>
              <a:ext cx="792000" cy="504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en-US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Web</a:t>
              </a:r>
              <a:endParaRPr lang="zh-CN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服务器</a:t>
              </a:r>
            </a:p>
          </p:txBody>
        </p:sp>
        <p:sp>
          <p:nvSpPr>
            <p:cNvPr id="20" name="文本框 40">
              <a:extLst>
                <a:ext uri="{FF2B5EF4-FFF2-40B4-BE49-F238E27FC236}">
                  <a16:creationId xmlns:a16="http://schemas.microsoft.com/office/drawing/2014/main" id="{EE50DC78-E623-42D5-A199-CEAFD4CE8019}"/>
                </a:ext>
              </a:extLst>
            </p:cNvPr>
            <p:cNvSpPr txBox="1"/>
            <p:nvPr/>
          </p:nvSpPr>
          <p:spPr>
            <a:xfrm>
              <a:off x="2174812" y="105401"/>
              <a:ext cx="936371" cy="504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应用程序</a:t>
              </a:r>
            </a:p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服务器</a:t>
              </a:r>
            </a:p>
          </p:txBody>
        </p:sp>
        <p:sp>
          <p:nvSpPr>
            <p:cNvPr id="21" name="箭头: 左右 20">
              <a:extLst>
                <a:ext uri="{FF2B5EF4-FFF2-40B4-BE49-F238E27FC236}">
                  <a16:creationId xmlns:a16="http://schemas.microsoft.com/office/drawing/2014/main" id="{92BC55B4-ADE1-42F4-8391-F7F606CFB1E6}"/>
                </a:ext>
              </a:extLst>
            </p:cNvPr>
            <p:cNvSpPr/>
            <p:nvPr/>
          </p:nvSpPr>
          <p:spPr>
            <a:xfrm>
              <a:off x="1781835" y="280370"/>
              <a:ext cx="390153" cy="153281"/>
            </a:xfrm>
            <a:prstGeom prst="leftRightArrow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2" name="文本框 150">
              <a:extLst>
                <a:ext uri="{FF2B5EF4-FFF2-40B4-BE49-F238E27FC236}">
                  <a16:creationId xmlns:a16="http://schemas.microsoft.com/office/drawing/2014/main" id="{A19D252E-51D4-41D2-B17E-0255C8A3ACE5}"/>
                </a:ext>
              </a:extLst>
            </p:cNvPr>
            <p:cNvSpPr txBox="1"/>
            <p:nvPr/>
          </p:nvSpPr>
          <p:spPr>
            <a:xfrm>
              <a:off x="3506341" y="104775"/>
              <a:ext cx="792000" cy="504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数据库</a:t>
              </a:r>
            </a:p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服务器</a:t>
              </a:r>
            </a:p>
          </p:txBody>
        </p:sp>
        <p:sp>
          <p:nvSpPr>
            <p:cNvPr id="23" name="箭头: 左右 22">
              <a:extLst>
                <a:ext uri="{FF2B5EF4-FFF2-40B4-BE49-F238E27FC236}">
                  <a16:creationId xmlns:a16="http://schemas.microsoft.com/office/drawing/2014/main" id="{F211F904-F93B-4B28-999C-51DD6D40A504}"/>
                </a:ext>
              </a:extLst>
            </p:cNvPr>
            <p:cNvSpPr/>
            <p:nvPr/>
          </p:nvSpPr>
          <p:spPr>
            <a:xfrm>
              <a:off x="3116188" y="280370"/>
              <a:ext cx="390153" cy="153281"/>
            </a:xfrm>
            <a:prstGeom prst="leftRightArrow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4" name="箭头: 上下 23">
              <a:extLst>
                <a:ext uri="{FF2B5EF4-FFF2-40B4-BE49-F238E27FC236}">
                  <a16:creationId xmlns:a16="http://schemas.microsoft.com/office/drawing/2014/main" id="{11B77E06-9C2A-408A-BE13-A7A333841A0B}"/>
                </a:ext>
              </a:extLst>
            </p:cNvPr>
            <p:cNvSpPr/>
            <p:nvPr/>
          </p:nvSpPr>
          <p:spPr>
            <a:xfrm>
              <a:off x="1310602" y="611942"/>
              <a:ext cx="156062" cy="268004"/>
            </a:xfrm>
            <a:prstGeom prst="upDownArrow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5" name="文本框 239">
              <a:extLst>
                <a:ext uri="{FF2B5EF4-FFF2-40B4-BE49-F238E27FC236}">
                  <a16:creationId xmlns:a16="http://schemas.microsoft.com/office/drawing/2014/main" id="{D909DE91-362C-4E8A-9FCB-0AA63840751B}"/>
                </a:ext>
              </a:extLst>
            </p:cNvPr>
            <p:cNvSpPr txBox="1"/>
            <p:nvPr/>
          </p:nvSpPr>
          <p:spPr>
            <a:xfrm>
              <a:off x="999067" y="885710"/>
              <a:ext cx="780309" cy="504001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浏览器</a:t>
              </a:r>
            </a:p>
          </p:txBody>
        </p:sp>
        <p:sp>
          <p:nvSpPr>
            <p:cNvPr id="26" name="箭头: 上下 25">
              <a:extLst>
                <a:ext uri="{FF2B5EF4-FFF2-40B4-BE49-F238E27FC236}">
                  <a16:creationId xmlns:a16="http://schemas.microsoft.com/office/drawing/2014/main" id="{2E4FE768-F248-4C8F-AAA4-A10C0B2FD6D5}"/>
                </a:ext>
              </a:extLst>
            </p:cNvPr>
            <p:cNvSpPr/>
            <p:nvPr/>
          </p:nvSpPr>
          <p:spPr>
            <a:xfrm>
              <a:off x="3828371" y="611942"/>
              <a:ext cx="156062" cy="268004"/>
            </a:xfrm>
            <a:prstGeom prst="upDownArrow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7" name="文本框 241">
              <a:extLst>
                <a:ext uri="{FF2B5EF4-FFF2-40B4-BE49-F238E27FC236}">
                  <a16:creationId xmlns:a16="http://schemas.microsoft.com/office/drawing/2014/main" id="{124B3F67-A61F-4EA6-AF93-33C6D1C40719}"/>
                </a:ext>
              </a:extLst>
            </p:cNvPr>
            <p:cNvSpPr txBox="1"/>
            <p:nvPr/>
          </p:nvSpPr>
          <p:spPr>
            <a:xfrm>
              <a:off x="3517489" y="886406"/>
              <a:ext cx="792000" cy="504001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工控机</a:t>
              </a:r>
            </a:p>
          </p:txBody>
        </p:sp>
        <p:sp>
          <p:nvSpPr>
            <p:cNvPr id="28" name="文本框 438">
              <a:extLst>
                <a:ext uri="{FF2B5EF4-FFF2-40B4-BE49-F238E27FC236}">
                  <a16:creationId xmlns:a16="http://schemas.microsoft.com/office/drawing/2014/main" id="{DE92383D-803D-40D0-867A-7AE71B99D126}"/>
                </a:ext>
              </a:extLst>
            </p:cNvPr>
            <p:cNvSpPr txBox="1"/>
            <p:nvPr/>
          </p:nvSpPr>
          <p:spPr>
            <a:xfrm>
              <a:off x="2335879" y="885710"/>
              <a:ext cx="780309" cy="504001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en-US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PLC</a:t>
              </a:r>
              <a:endParaRPr lang="zh-CN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" name="箭头: 左右 28">
              <a:extLst>
                <a:ext uri="{FF2B5EF4-FFF2-40B4-BE49-F238E27FC236}">
                  <a16:creationId xmlns:a16="http://schemas.microsoft.com/office/drawing/2014/main" id="{225857A0-E794-4011-9855-0F8A707556F8}"/>
                </a:ext>
              </a:extLst>
            </p:cNvPr>
            <p:cNvSpPr/>
            <p:nvPr/>
          </p:nvSpPr>
          <p:spPr>
            <a:xfrm>
              <a:off x="3116188" y="1065116"/>
              <a:ext cx="401301" cy="153281"/>
            </a:xfrm>
            <a:prstGeom prst="leftRightArrow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E613F887-EFC8-421E-B0B8-96A15D1677A8}"/>
              </a:ext>
            </a:extLst>
          </p:cNvPr>
          <p:cNvSpPr/>
          <p:nvPr/>
        </p:nvSpPr>
        <p:spPr>
          <a:xfrm>
            <a:off x="5401229" y="1937020"/>
            <a:ext cx="1471519" cy="211310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749CA86-B28B-421C-9D7B-CCFD74BA4F81}"/>
              </a:ext>
            </a:extLst>
          </p:cNvPr>
          <p:cNvSpPr/>
          <p:nvPr/>
        </p:nvSpPr>
        <p:spPr>
          <a:xfrm>
            <a:off x="1907709" y="1937020"/>
            <a:ext cx="3319622" cy="1006357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172C50-347D-4747-BF9D-DF44776844A2}"/>
              </a:ext>
            </a:extLst>
          </p:cNvPr>
          <p:cNvSpPr txBox="1"/>
          <p:nvPr/>
        </p:nvSpPr>
        <p:spPr>
          <a:xfrm>
            <a:off x="1990394" y="1514742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B/S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结构：远程监控功能的实现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687CBD1-C85D-4F60-879A-518CCEF9A958}"/>
              </a:ext>
            </a:extLst>
          </p:cNvPr>
          <p:cNvSpPr txBox="1"/>
          <p:nvPr/>
        </p:nvSpPr>
        <p:spPr>
          <a:xfrm>
            <a:off x="6973016" y="2758711"/>
            <a:ext cx="1800493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C/S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结构：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数据采集与保存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73A729C-3F08-4A75-92D5-FE84D44A200D}"/>
              </a:ext>
            </a:extLst>
          </p:cNvPr>
          <p:cNvSpPr txBox="1"/>
          <p:nvPr/>
        </p:nvSpPr>
        <p:spPr>
          <a:xfrm>
            <a:off x="2265499" y="913171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对生产线的生产和检测进行远程的监视</a:t>
            </a:r>
          </a:p>
        </p:txBody>
      </p:sp>
    </p:spTree>
    <p:extLst>
      <p:ext uri="{BB962C8B-B14F-4D97-AF65-F5344CB8AC3E}">
        <p14:creationId xmlns:p14="http://schemas.microsoft.com/office/powerpoint/2010/main" val="558888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577BB4-A112-4443-8815-3B5FAF85F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绪论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367D21B-0B59-48F3-BE01-04BFF64753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9821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3373A49-C35C-4A04-A8F8-06578A45C4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生产线数据采集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91C53D-8CA6-4489-9F29-0CA34F0739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EEAB283E-F335-434E-9064-21CEC578BBEC}"/>
              </a:ext>
            </a:extLst>
          </p:cNvPr>
          <p:cNvSpPr/>
          <p:nvPr/>
        </p:nvSpPr>
        <p:spPr>
          <a:xfrm>
            <a:off x="359996" y="843128"/>
            <a:ext cx="162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数据采集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D4B8451-C17E-4C48-BD10-1FC717D721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7421" y="166084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1EB29D7E-D278-4FEC-8B99-FACFC3E1E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0220" y="197457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08C66727-C816-40D2-81D5-4CACBB2549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4784" y="154225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83AAAED2-A2B9-44D8-8E1D-A2825943DC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497561"/>
              </p:ext>
            </p:extLst>
          </p:nvPr>
        </p:nvGraphicFramePr>
        <p:xfrm>
          <a:off x="4351603" y="669477"/>
          <a:ext cx="4790720" cy="140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" name="Visio" r:id="rId3" imgW="4564345" imgH="1333366" progId="Visio.Drawing.15">
                  <p:embed/>
                </p:oleObj>
              </mc:Choice>
              <mc:Fallback>
                <p:oleObj name="Visio" r:id="rId3" imgW="4564345" imgH="1333366" progId="Visio.Drawing.15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1603" y="669477"/>
                        <a:ext cx="4790720" cy="14021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画布 309">
            <a:extLst>
              <a:ext uri="{FF2B5EF4-FFF2-40B4-BE49-F238E27FC236}">
                <a16:creationId xmlns:a16="http://schemas.microsoft.com/office/drawing/2014/main" id="{4E0C8A84-DF4F-43C3-8E90-04C63B228BC2}"/>
              </a:ext>
            </a:extLst>
          </p:cNvPr>
          <p:cNvGrpSpPr/>
          <p:nvPr/>
        </p:nvGrpSpPr>
        <p:grpSpPr>
          <a:xfrm>
            <a:off x="4413379" y="2781692"/>
            <a:ext cx="4976720" cy="3760238"/>
            <a:chOff x="0" y="0"/>
            <a:chExt cx="5183505" cy="4564380"/>
          </a:xfrm>
          <a:noFill/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7D1237C-E08C-466B-B67A-45B895C715E1}"/>
                </a:ext>
              </a:extLst>
            </p:cNvPr>
            <p:cNvSpPr/>
            <p:nvPr/>
          </p:nvSpPr>
          <p:spPr>
            <a:xfrm>
              <a:off x="0" y="0"/>
              <a:ext cx="5183505" cy="4564380"/>
            </a:xfrm>
            <a:prstGeom prst="rect">
              <a:avLst/>
            </a:prstGeom>
            <a:grpFill/>
          </p:spPr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0591BA8D-DC1C-4459-B33F-213E52C7BEE0}"/>
                </a:ext>
              </a:extLst>
            </p:cNvPr>
            <p:cNvGrpSpPr/>
            <p:nvPr/>
          </p:nvGrpSpPr>
          <p:grpSpPr>
            <a:xfrm>
              <a:off x="1347816" y="59631"/>
              <a:ext cx="3095754" cy="4428178"/>
              <a:chOff x="1256376" y="59631"/>
              <a:chExt cx="3095754" cy="4428178"/>
            </a:xfrm>
            <a:grpFill/>
          </p:grpSpPr>
          <p:sp>
            <p:nvSpPr>
              <p:cNvPr id="15" name="文本框 199">
                <a:extLst>
                  <a:ext uri="{FF2B5EF4-FFF2-40B4-BE49-F238E27FC236}">
                    <a16:creationId xmlns:a16="http://schemas.microsoft.com/office/drawing/2014/main" id="{65E2904C-6E62-478C-ADD3-1B0F1F21D8D0}"/>
                  </a:ext>
                </a:extLst>
              </p:cNvPr>
              <p:cNvSpPr txBox="1"/>
              <p:nvPr/>
            </p:nvSpPr>
            <p:spPr>
              <a:xfrm>
                <a:off x="1829375" y="1977077"/>
                <a:ext cx="223130" cy="285995"/>
              </a:xfrm>
              <a:prstGeom prst="rect">
                <a:avLst/>
              </a:prstGeom>
              <a:grpFill/>
              <a:ln w="6350">
                <a:noFill/>
              </a:ln>
              <a:effectLst/>
            </p:spPr>
            <p:txBody>
              <a:bodyPr rot="0" spcFirstLastPara="0" vert="horz" wrap="non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是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文本框 204">
                <a:extLst>
                  <a:ext uri="{FF2B5EF4-FFF2-40B4-BE49-F238E27FC236}">
                    <a16:creationId xmlns:a16="http://schemas.microsoft.com/office/drawing/2014/main" id="{7AF54E45-FDE5-445C-8D50-33325A0D34E8}"/>
                  </a:ext>
                </a:extLst>
              </p:cNvPr>
              <p:cNvSpPr txBox="1"/>
              <p:nvPr/>
            </p:nvSpPr>
            <p:spPr>
              <a:xfrm>
                <a:off x="2897184" y="1372787"/>
                <a:ext cx="223130" cy="285995"/>
              </a:xfrm>
              <a:prstGeom prst="rect">
                <a:avLst/>
              </a:prstGeom>
              <a:grpFill/>
              <a:ln w="6350">
                <a:noFill/>
              </a:ln>
              <a:effectLst/>
            </p:spPr>
            <p:txBody>
              <a:bodyPr rot="0" spcFirstLastPara="0" vert="horz" wrap="non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否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流程图: 终止 16">
                <a:extLst>
                  <a:ext uri="{FF2B5EF4-FFF2-40B4-BE49-F238E27FC236}">
                    <a16:creationId xmlns:a16="http://schemas.microsoft.com/office/drawing/2014/main" id="{6306D407-2836-43C8-8232-A509B6583E3E}"/>
                  </a:ext>
                </a:extLst>
              </p:cNvPr>
              <p:cNvSpPr/>
              <p:nvPr/>
            </p:nvSpPr>
            <p:spPr>
              <a:xfrm>
                <a:off x="1513581" y="59631"/>
                <a:ext cx="1079509" cy="355056"/>
              </a:xfrm>
              <a:prstGeom prst="flowChartTerminator">
                <a:avLst/>
              </a:prstGeom>
              <a:grp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72000" tIns="36000" rIns="72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开始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流程图: 过程 17">
                <a:extLst>
                  <a:ext uri="{FF2B5EF4-FFF2-40B4-BE49-F238E27FC236}">
                    <a16:creationId xmlns:a16="http://schemas.microsoft.com/office/drawing/2014/main" id="{2920CB6D-0401-4633-BFBB-9C2C3FA052EA}"/>
                  </a:ext>
                </a:extLst>
              </p:cNvPr>
              <p:cNvSpPr/>
              <p:nvPr/>
            </p:nvSpPr>
            <p:spPr>
              <a:xfrm>
                <a:off x="3271750" y="2578485"/>
                <a:ext cx="1080380" cy="393995"/>
              </a:xfrm>
              <a:prstGeom prst="flowChartProcess">
                <a:avLst/>
              </a:prstGeom>
              <a:grp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设置错误提示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" name="流程图: 终止 18">
                <a:extLst>
                  <a:ext uri="{FF2B5EF4-FFF2-40B4-BE49-F238E27FC236}">
                    <a16:creationId xmlns:a16="http://schemas.microsoft.com/office/drawing/2014/main" id="{1735780E-5C00-4D9D-8790-C0D3B8E6439A}"/>
                  </a:ext>
                </a:extLst>
              </p:cNvPr>
              <p:cNvSpPr/>
              <p:nvPr/>
            </p:nvSpPr>
            <p:spPr>
              <a:xfrm>
                <a:off x="1512946" y="4132753"/>
                <a:ext cx="1080210" cy="355056"/>
              </a:xfrm>
              <a:prstGeom prst="flowChartTerminator">
                <a:avLst/>
              </a:prstGeom>
              <a:grp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72000" tIns="36000" rIns="72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结束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流程图: 过程 19">
                <a:extLst>
                  <a:ext uri="{FF2B5EF4-FFF2-40B4-BE49-F238E27FC236}">
                    <a16:creationId xmlns:a16="http://schemas.microsoft.com/office/drawing/2014/main" id="{AA857061-8851-4B47-A232-387BB2F148A3}"/>
                  </a:ext>
                </a:extLst>
              </p:cNvPr>
              <p:cNvSpPr/>
              <p:nvPr/>
            </p:nvSpPr>
            <p:spPr>
              <a:xfrm>
                <a:off x="1440845" y="612633"/>
                <a:ext cx="1223890" cy="393995"/>
              </a:xfrm>
              <a:prstGeom prst="flowChartProcess">
                <a:avLst/>
              </a:prstGeom>
              <a:grp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遍历</a:t>
                </a:r>
                <a:r>
                  <a:rPr lang="en-US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OPC</a:t>
                </a: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服务器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流程图: 过程 20">
                <a:extLst>
                  <a:ext uri="{FF2B5EF4-FFF2-40B4-BE49-F238E27FC236}">
                    <a16:creationId xmlns:a16="http://schemas.microsoft.com/office/drawing/2014/main" id="{FD9E7B84-4492-411F-A81E-C5D4A9B1DA99}"/>
                  </a:ext>
                </a:extLst>
              </p:cNvPr>
              <p:cNvSpPr/>
              <p:nvPr/>
            </p:nvSpPr>
            <p:spPr>
              <a:xfrm>
                <a:off x="1440845" y="2266520"/>
                <a:ext cx="1223890" cy="393995"/>
              </a:xfrm>
              <a:prstGeom prst="flowChartProcess">
                <a:avLst/>
              </a:prstGeom>
              <a:grp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连接</a:t>
                </a:r>
                <a:r>
                  <a:rPr lang="en-US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OPC</a:t>
                </a: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服务器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5873BAE6-5664-4388-98DB-D4CAB92E6914}"/>
                  </a:ext>
                </a:extLst>
              </p:cNvPr>
              <p:cNvCxnSpPr/>
              <p:nvPr/>
            </p:nvCxnSpPr>
            <p:spPr>
              <a:xfrm>
                <a:off x="2053336" y="414687"/>
                <a:ext cx="144" cy="198030"/>
              </a:xfrm>
              <a:prstGeom prst="straightConnector1">
                <a:avLst/>
              </a:prstGeom>
              <a:grp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3" name="直接箭头连接符 22">
                <a:extLst>
                  <a:ext uri="{FF2B5EF4-FFF2-40B4-BE49-F238E27FC236}">
                    <a16:creationId xmlns:a16="http://schemas.microsoft.com/office/drawing/2014/main" id="{385BEAAA-5F38-49A7-9313-5AEE345EEDDC}"/>
                  </a:ext>
                </a:extLst>
              </p:cNvPr>
              <p:cNvCxnSpPr/>
              <p:nvPr/>
            </p:nvCxnSpPr>
            <p:spPr>
              <a:xfrm>
                <a:off x="2053480" y="1006712"/>
                <a:ext cx="24" cy="198460"/>
              </a:xfrm>
              <a:prstGeom prst="straightConnector1">
                <a:avLst/>
              </a:prstGeom>
              <a:grp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A2134150-A540-49C9-94D5-6754A24C44E1}"/>
                  </a:ext>
                </a:extLst>
              </p:cNvPr>
              <p:cNvCxnSpPr/>
              <p:nvPr/>
            </p:nvCxnSpPr>
            <p:spPr>
              <a:xfrm>
                <a:off x="2053414" y="1981600"/>
                <a:ext cx="0" cy="288000"/>
              </a:xfrm>
              <a:prstGeom prst="straightConnector1">
                <a:avLst/>
              </a:prstGeom>
              <a:grp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ADE4F626-B5E0-4FFC-B1D5-8E74C5527746}"/>
                  </a:ext>
                </a:extLst>
              </p:cNvPr>
              <p:cNvCxnSpPr/>
              <p:nvPr/>
            </p:nvCxnSpPr>
            <p:spPr>
              <a:xfrm flipH="1">
                <a:off x="2053414" y="2660523"/>
                <a:ext cx="123" cy="198142"/>
              </a:xfrm>
              <a:prstGeom prst="straightConnector1">
                <a:avLst/>
              </a:prstGeom>
              <a:grp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id="{C2371D74-A6CF-467E-B5D4-F36B6CB70D4F}"/>
                  </a:ext>
                </a:extLst>
              </p:cNvPr>
              <p:cNvCxnSpPr/>
              <p:nvPr/>
            </p:nvCxnSpPr>
            <p:spPr>
              <a:xfrm flipH="1">
                <a:off x="2052505" y="3844748"/>
                <a:ext cx="797" cy="288000"/>
              </a:xfrm>
              <a:prstGeom prst="straightConnector1">
                <a:avLst/>
              </a:prstGeom>
              <a:grp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27" name="流程图: 决策 26">
                <a:extLst>
                  <a:ext uri="{FF2B5EF4-FFF2-40B4-BE49-F238E27FC236}">
                    <a16:creationId xmlns:a16="http://schemas.microsoft.com/office/drawing/2014/main" id="{FDE2C1EB-D126-466F-819D-4AE8B7AD3C2C}"/>
                  </a:ext>
                </a:extLst>
              </p:cNvPr>
              <p:cNvSpPr/>
              <p:nvPr/>
            </p:nvSpPr>
            <p:spPr>
              <a:xfrm>
                <a:off x="1256376" y="1204735"/>
                <a:ext cx="1593850" cy="776851"/>
              </a:xfrm>
              <a:prstGeom prst="flowChartDecision">
                <a:avLst/>
              </a:prstGeom>
              <a:grp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指定的</a:t>
                </a:r>
                <a:r>
                  <a:rPr lang="en-US" sz="105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OPC</a:t>
                </a:r>
                <a:r>
                  <a:rPr lang="zh-CN" sz="105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服务器？</a:t>
                </a:r>
                <a:endParaRPr lang="zh-CN" sz="12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" name="流程图: 过程 27">
                <a:extLst>
                  <a:ext uri="{FF2B5EF4-FFF2-40B4-BE49-F238E27FC236}">
                    <a16:creationId xmlns:a16="http://schemas.microsoft.com/office/drawing/2014/main" id="{9C180B8A-327A-4741-9AEF-9DA304C52031}"/>
                  </a:ext>
                </a:extLst>
              </p:cNvPr>
              <p:cNvSpPr/>
              <p:nvPr/>
            </p:nvSpPr>
            <p:spPr>
              <a:xfrm>
                <a:off x="1441552" y="2858665"/>
                <a:ext cx="1223890" cy="393995"/>
              </a:xfrm>
              <a:prstGeom prst="flowChartProcess">
                <a:avLst/>
              </a:prstGeom>
              <a:grp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读取标签数据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" name="流程图: 过程 28">
                <a:extLst>
                  <a:ext uri="{FF2B5EF4-FFF2-40B4-BE49-F238E27FC236}">
                    <a16:creationId xmlns:a16="http://schemas.microsoft.com/office/drawing/2014/main" id="{A0EA0172-30A4-46DD-A381-90421462DB6D}"/>
                  </a:ext>
                </a:extLst>
              </p:cNvPr>
              <p:cNvSpPr/>
              <p:nvPr/>
            </p:nvSpPr>
            <p:spPr>
              <a:xfrm>
                <a:off x="1440845" y="3449868"/>
                <a:ext cx="1223890" cy="393995"/>
              </a:xfrm>
              <a:prstGeom prst="flowChartProcess">
                <a:avLst/>
              </a:prstGeom>
              <a:grp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关闭</a:t>
                </a:r>
                <a:r>
                  <a:rPr lang="en-US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OPC</a:t>
                </a: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连接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30" name="直接箭头连接符 29">
                <a:extLst>
                  <a:ext uri="{FF2B5EF4-FFF2-40B4-BE49-F238E27FC236}">
                    <a16:creationId xmlns:a16="http://schemas.microsoft.com/office/drawing/2014/main" id="{2FD82032-1F27-40F2-BB01-9785BA3F551A}"/>
                  </a:ext>
                </a:extLst>
              </p:cNvPr>
              <p:cNvCxnSpPr/>
              <p:nvPr/>
            </p:nvCxnSpPr>
            <p:spPr>
              <a:xfrm flipH="1">
                <a:off x="2053414" y="3252621"/>
                <a:ext cx="123" cy="198142"/>
              </a:xfrm>
              <a:prstGeom prst="straightConnector1">
                <a:avLst/>
              </a:prstGeom>
              <a:grp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31" name="连接符: 肘形 30">
                <a:extLst>
                  <a:ext uri="{FF2B5EF4-FFF2-40B4-BE49-F238E27FC236}">
                    <a16:creationId xmlns:a16="http://schemas.microsoft.com/office/drawing/2014/main" id="{31BA551D-2035-4269-92AA-E93E8B265C7D}"/>
                  </a:ext>
                </a:extLst>
              </p:cNvPr>
              <p:cNvCxnSpPr>
                <a:cxnSpLocks/>
                <a:stCxn id="27" idx="3"/>
                <a:endCxn id="18" idx="0"/>
              </p:cNvCxnSpPr>
              <p:nvPr/>
            </p:nvCxnSpPr>
            <p:spPr>
              <a:xfrm>
                <a:off x="2850226" y="1592953"/>
                <a:ext cx="961714" cy="985196"/>
              </a:xfrm>
              <a:prstGeom prst="bentConnector2">
                <a:avLst/>
              </a:prstGeom>
              <a:grpFill/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连接符: 肘形 31">
                <a:extLst>
                  <a:ext uri="{FF2B5EF4-FFF2-40B4-BE49-F238E27FC236}">
                    <a16:creationId xmlns:a16="http://schemas.microsoft.com/office/drawing/2014/main" id="{89D59AC9-42E5-472C-90A4-EA843A7C9374}"/>
                  </a:ext>
                </a:extLst>
              </p:cNvPr>
              <p:cNvCxnSpPr>
                <a:cxnSpLocks/>
                <a:stCxn id="18" idx="2"/>
              </p:cNvCxnSpPr>
              <p:nvPr/>
            </p:nvCxnSpPr>
            <p:spPr>
              <a:xfrm rot="5400000">
                <a:off x="2437766" y="2587865"/>
                <a:ext cx="989946" cy="1758403"/>
              </a:xfrm>
              <a:prstGeom prst="bentConnector2">
                <a:avLst/>
              </a:prstGeom>
              <a:grpFill/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7B562BF-441F-4EA2-B761-0BE8AD3D4451}"/>
              </a:ext>
            </a:extLst>
          </p:cNvPr>
          <p:cNvGrpSpPr/>
          <p:nvPr/>
        </p:nvGrpSpPr>
        <p:grpSpPr>
          <a:xfrm>
            <a:off x="445873" y="2027704"/>
            <a:ext cx="3731895" cy="4206241"/>
            <a:chOff x="216144" y="377483"/>
            <a:chExt cx="3732448" cy="4206241"/>
          </a:xfrm>
          <a:noFill/>
        </p:grpSpPr>
        <p:sp>
          <p:nvSpPr>
            <p:cNvPr id="36" name="文本框 2">
              <a:extLst>
                <a:ext uri="{FF2B5EF4-FFF2-40B4-BE49-F238E27FC236}">
                  <a16:creationId xmlns:a16="http://schemas.microsoft.com/office/drawing/2014/main" id="{9ECB95A0-932A-4B95-BC67-94C06A67E1F3}"/>
                </a:ext>
              </a:extLst>
            </p:cNvPr>
            <p:cNvSpPr txBox="1"/>
            <p:nvPr/>
          </p:nvSpPr>
          <p:spPr>
            <a:xfrm>
              <a:off x="360314" y="655955"/>
              <a:ext cx="1224000" cy="432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调用</a:t>
              </a:r>
              <a:r>
                <a:rPr lang="en-US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socket()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创建流式套接字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" name="文本框 3">
              <a:extLst>
                <a:ext uri="{FF2B5EF4-FFF2-40B4-BE49-F238E27FC236}">
                  <a16:creationId xmlns:a16="http://schemas.microsoft.com/office/drawing/2014/main" id="{78F9DCDB-E197-465D-A553-83B2F7C4B8D8}"/>
                </a:ext>
              </a:extLst>
            </p:cNvPr>
            <p:cNvSpPr txBox="1"/>
            <p:nvPr/>
          </p:nvSpPr>
          <p:spPr>
            <a:xfrm>
              <a:off x="216144" y="1267319"/>
              <a:ext cx="1512000" cy="432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调用</a:t>
              </a:r>
              <a:r>
                <a:rPr lang="en-US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bind()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配置服务器端口和</a:t>
              </a:r>
              <a:r>
                <a:rPr lang="en-US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IP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" name="文本框 4">
              <a:extLst>
                <a:ext uri="{FF2B5EF4-FFF2-40B4-BE49-F238E27FC236}">
                  <a16:creationId xmlns:a16="http://schemas.microsoft.com/office/drawing/2014/main" id="{3121054B-C722-48EF-A418-0E138C35857C}"/>
                </a:ext>
              </a:extLst>
            </p:cNvPr>
            <p:cNvSpPr txBox="1"/>
            <p:nvPr/>
          </p:nvSpPr>
          <p:spPr>
            <a:xfrm>
              <a:off x="360314" y="1878859"/>
              <a:ext cx="1224000" cy="432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调用</a:t>
              </a:r>
              <a:r>
                <a:rPr lang="en-US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listen()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监听客户端请求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9" name="文本框 5">
              <a:extLst>
                <a:ext uri="{FF2B5EF4-FFF2-40B4-BE49-F238E27FC236}">
                  <a16:creationId xmlns:a16="http://schemas.microsoft.com/office/drawing/2014/main" id="{3719274A-8585-4A31-ABEF-051435BB8BB3}"/>
                </a:ext>
              </a:extLst>
            </p:cNvPr>
            <p:cNvSpPr txBox="1"/>
            <p:nvPr/>
          </p:nvSpPr>
          <p:spPr>
            <a:xfrm>
              <a:off x="360314" y="2490029"/>
              <a:ext cx="1224000" cy="432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调用</a:t>
              </a:r>
              <a:r>
                <a:rPr lang="en-US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recv()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接收客户端请求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" name="文本框 6">
              <a:extLst>
                <a:ext uri="{FF2B5EF4-FFF2-40B4-BE49-F238E27FC236}">
                  <a16:creationId xmlns:a16="http://schemas.microsoft.com/office/drawing/2014/main" id="{C9C6322D-A3FC-40AE-85F3-83E96E7758E2}"/>
                </a:ext>
              </a:extLst>
            </p:cNvPr>
            <p:cNvSpPr txBox="1"/>
            <p:nvPr/>
          </p:nvSpPr>
          <p:spPr>
            <a:xfrm>
              <a:off x="288559" y="3101151"/>
              <a:ext cx="1368000" cy="252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处理客户端的请求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" name="文本框 7">
              <a:extLst>
                <a:ext uri="{FF2B5EF4-FFF2-40B4-BE49-F238E27FC236}">
                  <a16:creationId xmlns:a16="http://schemas.microsoft.com/office/drawing/2014/main" id="{1C25AC30-E6B8-4845-A0E3-DACD514932FC}"/>
                </a:ext>
              </a:extLst>
            </p:cNvPr>
            <p:cNvSpPr txBox="1"/>
            <p:nvPr/>
          </p:nvSpPr>
          <p:spPr>
            <a:xfrm>
              <a:off x="360314" y="3532230"/>
              <a:ext cx="1224000" cy="432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调用</a:t>
              </a:r>
              <a:r>
                <a:rPr lang="en-US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send()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发送服务器响应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" name="文本框 8">
              <a:extLst>
                <a:ext uri="{FF2B5EF4-FFF2-40B4-BE49-F238E27FC236}">
                  <a16:creationId xmlns:a16="http://schemas.microsoft.com/office/drawing/2014/main" id="{6C3352FF-3D3E-44E1-806C-5D6A887D2DF2}"/>
                </a:ext>
              </a:extLst>
            </p:cNvPr>
            <p:cNvSpPr txBox="1"/>
            <p:nvPr/>
          </p:nvSpPr>
          <p:spPr>
            <a:xfrm>
              <a:off x="360314" y="4142944"/>
              <a:ext cx="1224000" cy="432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调用</a:t>
              </a:r>
              <a:r>
                <a:rPr lang="en-US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close()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关闭套接字连接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" name="文本框 9">
              <a:extLst>
                <a:ext uri="{FF2B5EF4-FFF2-40B4-BE49-F238E27FC236}">
                  <a16:creationId xmlns:a16="http://schemas.microsoft.com/office/drawing/2014/main" id="{C3879318-2E30-4A2D-B138-52790088DECC}"/>
                </a:ext>
              </a:extLst>
            </p:cNvPr>
            <p:cNvSpPr txBox="1"/>
            <p:nvPr/>
          </p:nvSpPr>
          <p:spPr>
            <a:xfrm>
              <a:off x="588425" y="377483"/>
              <a:ext cx="767715" cy="270510"/>
            </a:xfrm>
            <a:prstGeom prst="rect">
              <a:avLst/>
            </a:prstGeom>
            <a:grpFill/>
            <a:ln w="6350">
              <a:noFill/>
            </a:ln>
            <a:effectLst/>
          </p:spPr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服务器端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32C6E583-A51B-4182-914E-4911488B5E14}"/>
                </a:ext>
              </a:extLst>
            </p:cNvPr>
            <p:cNvCxnSpPr/>
            <p:nvPr/>
          </p:nvCxnSpPr>
          <p:spPr>
            <a:xfrm>
              <a:off x="2139852" y="381000"/>
              <a:ext cx="0" cy="4202724"/>
            </a:xfrm>
            <a:prstGeom prst="line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E7C2E94D-E04E-4CC7-B19D-F60AC1938DD4}"/>
                </a:ext>
              </a:extLst>
            </p:cNvPr>
            <p:cNvCxnSpPr/>
            <p:nvPr/>
          </p:nvCxnSpPr>
          <p:spPr>
            <a:xfrm flipH="1">
              <a:off x="972144" y="1087955"/>
              <a:ext cx="170" cy="179364"/>
            </a:xfrm>
            <a:prstGeom prst="straightConnector1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926E454A-6125-4BD1-993C-93B11E3A646C}"/>
                </a:ext>
              </a:extLst>
            </p:cNvPr>
            <p:cNvCxnSpPr/>
            <p:nvPr/>
          </p:nvCxnSpPr>
          <p:spPr>
            <a:xfrm>
              <a:off x="972144" y="1699319"/>
              <a:ext cx="170" cy="179540"/>
            </a:xfrm>
            <a:prstGeom prst="straightConnector1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B6EFF321-F296-4D15-B152-1558642E7393}"/>
                </a:ext>
              </a:extLst>
            </p:cNvPr>
            <p:cNvCxnSpPr/>
            <p:nvPr/>
          </p:nvCxnSpPr>
          <p:spPr>
            <a:xfrm>
              <a:off x="972314" y="2310859"/>
              <a:ext cx="0" cy="179170"/>
            </a:xfrm>
            <a:prstGeom prst="straightConnector1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5216BF12-663C-425B-8F4F-67487CA9FC4D}"/>
                </a:ext>
              </a:extLst>
            </p:cNvPr>
            <p:cNvCxnSpPr/>
            <p:nvPr/>
          </p:nvCxnSpPr>
          <p:spPr>
            <a:xfrm>
              <a:off x="972314" y="2922029"/>
              <a:ext cx="245" cy="179122"/>
            </a:xfrm>
            <a:prstGeom prst="straightConnector1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A2F5C180-24E3-4501-A6A4-85178524A5FC}"/>
                </a:ext>
              </a:extLst>
            </p:cNvPr>
            <p:cNvCxnSpPr/>
            <p:nvPr/>
          </p:nvCxnSpPr>
          <p:spPr>
            <a:xfrm flipH="1">
              <a:off x="972314" y="3353151"/>
              <a:ext cx="245" cy="179079"/>
            </a:xfrm>
            <a:prstGeom prst="straightConnector1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F3D5A50F-EC22-48BF-A523-D570C6A5E782}"/>
                </a:ext>
              </a:extLst>
            </p:cNvPr>
            <p:cNvCxnSpPr/>
            <p:nvPr/>
          </p:nvCxnSpPr>
          <p:spPr>
            <a:xfrm>
              <a:off x="972314" y="3964230"/>
              <a:ext cx="0" cy="178714"/>
            </a:xfrm>
            <a:prstGeom prst="straightConnector1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1" name="文本框 17">
              <a:extLst>
                <a:ext uri="{FF2B5EF4-FFF2-40B4-BE49-F238E27FC236}">
                  <a16:creationId xmlns:a16="http://schemas.microsoft.com/office/drawing/2014/main" id="{8187A3EC-F158-4300-B98B-81269DB3F057}"/>
                </a:ext>
              </a:extLst>
            </p:cNvPr>
            <p:cNvSpPr txBox="1"/>
            <p:nvPr/>
          </p:nvSpPr>
          <p:spPr>
            <a:xfrm>
              <a:off x="2652347" y="655955"/>
              <a:ext cx="1224000" cy="432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调用</a:t>
              </a:r>
              <a:r>
                <a:rPr lang="en-US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socket()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创建流式套接字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" name="文本框 18">
              <a:extLst>
                <a:ext uri="{FF2B5EF4-FFF2-40B4-BE49-F238E27FC236}">
                  <a16:creationId xmlns:a16="http://schemas.microsoft.com/office/drawing/2014/main" id="{43340067-D8D6-4C3A-BCAB-32596BD0F6D3}"/>
                </a:ext>
              </a:extLst>
            </p:cNvPr>
            <p:cNvSpPr txBox="1"/>
            <p:nvPr/>
          </p:nvSpPr>
          <p:spPr>
            <a:xfrm>
              <a:off x="2580592" y="1878859"/>
              <a:ext cx="1368000" cy="432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调用</a:t>
              </a:r>
              <a:r>
                <a:rPr lang="en-US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connect()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与服务器建立连接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3" name="文本框 19">
              <a:extLst>
                <a:ext uri="{FF2B5EF4-FFF2-40B4-BE49-F238E27FC236}">
                  <a16:creationId xmlns:a16="http://schemas.microsoft.com/office/drawing/2014/main" id="{51BFFE16-1A56-4942-B095-924017A91DE2}"/>
                </a:ext>
              </a:extLst>
            </p:cNvPr>
            <p:cNvSpPr txBox="1"/>
            <p:nvPr/>
          </p:nvSpPr>
          <p:spPr>
            <a:xfrm>
              <a:off x="2652347" y="2490029"/>
              <a:ext cx="1224000" cy="432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调用</a:t>
              </a:r>
              <a:r>
                <a:rPr lang="en-US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send()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发送客户端请求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4" name="文本框 20">
              <a:extLst>
                <a:ext uri="{FF2B5EF4-FFF2-40B4-BE49-F238E27FC236}">
                  <a16:creationId xmlns:a16="http://schemas.microsoft.com/office/drawing/2014/main" id="{1BA80F99-F4F0-41D9-A81D-296CCC6D7626}"/>
                </a:ext>
              </a:extLst>
            </p:cNvPr>
            <p:cNvSpPr txBox="1"/>
            <p:nvPr/>
          </p:nvSpPr>
          <p:spPr>
            <a:xfrm>
              <a:off x="2652347" y="3532230"/>
              <a:ext cx="1224000" cy="432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调用</a:t>
              </a:r>
              <a:r>
                <a:rPr lang="en-US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recv()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接收服务器响应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5" name="文本框 21">
              <a:extLst>
                <a:ext uri="{FF2B5EF4-FFF2-40B4-BE49-F238E27FC236}">
                  <a16:creationId xmlns:a16="http://schemas.microsoft.com/office/drawing/2014/main" id="{B84384DE-B4F2-4E1B-9712-4BEC440FE8BB}"/>
                </a:ext>
              </a:extLst>
            </p:cNvPr>
            <p:cNvSpPr txBox="1"/>
            <p:nvPr/>
          </p:nvSpPr>
          <p:spPr>
            <a:xfrm>
              <a:off x="2652347" y="4142944"/>
              <a:ext cx="1224000" cy="432000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调用</a:t>
              </a:r>
              <a:r>
                <a:rPr lang="en-US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close()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关闭套接字连接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6" name="文本框 22">
              <a:extLst>
                <a:ext uri="{FF2B5EF4-FFF2-40B4-BE49-F238E27FC236}">
                  <a16:creationId xmlns:a16="http://schemas.microsoft.com/office/drawing/2014/main" id="{8DB4B81B-A727-48A9-B58B-C4C7C303B012}"/>
                </a:ext>
              </a:extLst>
            </p:cNvPr>
            <p:cNvSpPr txBox="1"/>
            <p:nvPr/>
          </p:nvSpPr>
          <p:spPr>
            <a:xfrm>
              <a:off x="2952497" y="377483"/>
              <a:ext cx="623570" cy="270510"/>
            </a:xfrm>
            <a:prstGeom prst="rect">
              <a:avLst/>
            </a:prstGeom>
            <a:grpFill/>
            <a:ln w="6350">
              <a:noFill/>
            </a:ln>
            <a:effectLst/>
          </p:spPr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客户端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4050DD28-4B83-4C56-8449-460C833685A5}"/>
                </a:ext>
              </a:extLst>
            </p:cNvPr>
            <p:cNvCxnSpPr/>
            <p:nvPr/>
          </p:nvCxnSpPr>
          <p:spPr>
            <a:xfrm>
              <a:off x="3264347" y="1087955"/>
              <a:ext cx="245" cy="790904"/>
            </a:xfrm>
            <a:prstGeom prst="straightConnector1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085BAC7C-DF33-4760-9B84-232204A11E76}"/>
                </a:ext>
              </a:extLst>
            </p:cNvPr>
            <p:cNvCxnSpPr/>
            <p:nvPr/>
          </p:nvCxnSpPr>
          <p:spPr>
            <a:xfrm flipH="1">
              <a:off x="3264347" y="2310859"/>
              <a:ext cx="245" cy="179170"/>
            </a:xfrm>
            <a:prstGeom prst="straightConnector1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DD0D3DEC-9EB6-4D06-A8CD-6024F4F1422B}"/>
                </a:ext>
              </a:extLst>
            </p:cNvPr>
            <p:cNvCxnSpPr/>
            <p:nvPr/>
          </p:nvCxnSpPr>
          <p:spPr>
            <a:xfrm>
              <a:off x="3264347" y="2922029"/>
              <a:ext cx="0" cy="610201"/>
            </a:xfrm>
            <a:prstGeom prst="straightConnector1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D8823EAA-9071-4243-B222-9A068F1A70EB}"/>
                </a:ext>
              </a:extLst>
            </p:cNvPr>
            <p:cNvCxnSpPr/>
            <p:nvPr/>
          </p:nvCxnSpPr>
          <p:spPr>
            <a:xfrm>
              <a:off x="3264347" y="3964230"/>
              <a:ext cx="0" cy="178714"/>
            </a:xfrm>
            <a:prstGeom prst="straightConnector1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95329B50-30CC-4D12-849A-23CDD8DA55ED}"/>
                </a:ext>
              </a:extLst>
            </p:cNvPr>
            <p:cNvCxnSpPr/>
            <p:nvPr/>
          </p:nvCxnSpPr>
          <p:spPr>
            <a:xfrm flipH="1">
              <a:off x="1584314" y="2705100"/>
              <a:ext cx="1059826" cy="929"/>
            </a:xfrm>
            <a:prstGeom prst="straightConnector1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01A17FC9-45D0-49F4-87E1-84EE3C97021C}"/>
                </a:ext>
              </a:extLst>
            </p:cNvPr>
            <p:cNvCxnSpPr/>
            <p:nvPr/>
          </p:nvCxnSpPr>
          <p:spPr>
            <a:xfrm>
              <a:off x="1584314" y="3748230"/>
              <a:ext cx="1068033" cy="0"/>
            </a:xfrm>
            <a:prstGeom prst="straightConnector1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29E7BCCD-6630-4B1D-8C71-26BEEF481A76}"/>
                </a:ext>
              </a:extLst>
            </p:cNvPr>
            <p:cNvCxnSpPr/>
            <p:nvPr/>
          </p:nvCxnSpPr>
          <p:spPr>
            <a:xfrm>
              <a:off x="1584314" y="2094859"/>
              <a:ext cx="996278" cy="0"/>
            </a:xfrm>
            <a:prstGeom prst="straightConnector1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</p:grpSp>
      <p:sp>
        <p:nvSpPr>
          <p:cNvPr id="64" name="矩形 63">
            <a:extLst>
              <a:ext uri="{FF2B5EF4-FFF2-40B4-BE49-F238E27FC236}">
                <a16:creationId xmlns:a16="http://schemas.microsoft.com/office/drawing/2014/main" id="{CD562708-D6D9-4401-928A-87E08222BE8A}"/>
              </a:ext>
            </a:extLst>
          </p:cNvPr>
          <p:cNvSpPr/>
          <p:nvPr/>
        </p:nvSpPr>
        <p:spPr>
          <a:xfrm>
            <a:off x="359996" y="1441295"/>
            <a:ext cx="3941171" cy="455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75" indent="-26987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工控机与数据库的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TCP/IP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通讯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4A30C5B4-D650-49A5-9AD0-57D6197CE618}"/>
              </a:ext>
            </a:extLst>
          </p:cNvPr>
          <p:cNvSpPr/>
          <p:nvPr/>
        </p:nvSpPr>
        <p:spPr>
          <a:xfrm>
            <a:off x="4738511" y="2194904"/>
            <a:ext cx="3941171" cy="455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75" indent="-26987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工控机与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通讯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CAB55F1-A463-40CC-8FE3-797080E97A69}"/>
              </a:ext>
            </a:extLst>
          </p:cNvPr>
          <p:cNvSpPr txBox="1"/>
          <p:nvPr/>
        </p:nvSpPr>
        <p:spPr>
          <a:xfrm>
            <a:off x="5329077" y="136814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采集数据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FCED9448-2917-4D92-9A10-743C2B92F88B}"/>
              </a:ext>
            </a:extLst>
          </p:cNvPr>
          <p:cNvSpPr txBox="1"/>
          <p:nvPr/>
        </p:nvSpPr>
        <p:spPr>
          <a:xfrm>
            <a:off x="7045601" y="136814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保存数据</a:t>
            </a:r>
          </a:p>
        </p:txBody>
      </p:sp>
    </p:spTree>
    <p:extLst>
      <p:ext uri="{BB962C8B-B14F-4D97-AF65-F5344CB8AC3E}">
        <p14:creationId xmlns:p14="http://schemas.microsoft.com/office/powerpoint/2010/main" val="611074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3373A49-C35C-4A04-A8F8-06578A45C4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服务端设计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91C53D-8CA6-4489-9F29-0CA34F0739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C03399C9-60F1-4046-AC8B-1F5EE986BB94}"/>
              </a:ext>
            </a:extLst>
          </p:cNvPr>
          <p:cNvSpPr/>
          <p:nvPr/>
        </p:nvSpPr>
        <p:spPr>
          <a:xfrm>
            <a:off x="359996" y="843128"/>
            <a:ext cx="234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Web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服务器设计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A9F09EB-53D2-4E2E-969C-26ACBE58E623}"/>
              </a:ext>
            </a:extLst>
          </p:cNvPr>
          <p:cNvSpPr/>
          <p:nvPr/>
        </p:nvSpPr>
        <p:spPr>
          <a:xfrm>
            <a:off x="344451" y="3128208"/>
            <a:ext cx="3139619" cy="2665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解析客户端请求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处理请求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系统登录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获取监控页面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数据库检索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返回页面或数据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3" name="画布 224">
            <a:extLst>
              <a:ext uri="{FF2B5EF4-FFF2-40B4-BE49-F238E27FC236}">
                <a16:creationId xmlns:a16="http://schemas.microsoft.com/office/drawing/2014/main" id="{E0BB8A8C-C840-4D12-AE37-427C7E635004}"/>
              </a:ext>
            </a:extLst>
          </p:cNvPr>
          <p:cNvGrpSpPr/>
          <p:nvPr/>
        </p:nvGrpSpPr>
        <p:grpSpPr>
          <a:xfrm>
            <a:off x="3321716" y="1095128"/>
            <a:ext cx="5393055" cy="5170170"/>
            <a:chOff x="0" y="0"/>
            <a:chExt cx="5393055" cy="5170170"/>
          </a:xfrm>
          <a:noFill/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DA4C1727-2E3A-4345-9DA6-557DBEE44F44}"/>
                </a:ext>
              </a:extLst>
            </p:cNvPr>
            <p:cNvSpPr/>
            <p:nvPr/>
          </p:nvSpPr>
          <p:spPr>
            <a:xfrm>
              <a:off x="0" y="0"/>
              <a:ext cx="5393055" cy="5170170"/>
            </a:xfrm>
            <a:prstGeom prst="rect">
              <a:avLst/>
            </a:prstGeom>
            <a:grpFill/>
          </p:spPr>
        </p:sp>
        <p:sp>
          <p:nvSpPr>
            <p:cNvPr id="55" name="文本框 321">
              <a:extLst>
                <a:ext uri="{FF2B5EF4-FFF2-40B4-BE49-F238E27FC236}">
                  <a16:creationId xmlns:a16="http://schemas.microsoft.com/office/drawing/2014/main" id="{CE6481A9-5222-4FC2-B0F2-9BD34E0734B7}"/>
                </a:ext>
              </a:extLst>
            </p:cNvPr>
            <p:cNvSpPr txBox="1"/>
            <p:nvPr/>
          </p:nvSpPr>
          <p:spPr>
            <a:xfrm>
              <a:off x="2609587" y="2295414"/>
              <a:ext cx="223130" cy="285995"/>
            </a:xfrm>
            <a:prstGeom prst="rect">
              <a:avLst/>
            </a:prstGeom>
            <a:grpFill/>
            <a:ln w="6350">
              <a:noFill/>
            </a:ln>
            <a:effectLst/>
          </p:spPr>
          <p:txBody>
            <a:bodyPr rot="0" spcFirstLastPara="0" vert="horz" wrap="non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否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6" name="文本框 320">
              <a:extLst>
                <a:ext uri="{FF2B5EF4-FFF2-40B4-BE49-F238E27FC236}">
                  <a16:creationId xmlns:a16="http://schemas.microsoft.com/office/drawing/2014/main" id="{DFE1AD1F-4A5E-4A65-BC8A-FAAD17013321}"/>
                </a:ext>
              </a:extLst>
            </p:cNvPr>
            <p:cNvSpPr txBox="1"/>
            <p:nvPr/>
          </p:nvSpPr>
          <p:spPr>
            <a:xfrm>
              <a:off x="3523987" y="1700142"/>
              <a:ext cx="223130" cy="285995"/>
            </a:xfrm>
            <a:prstGeom prst="rect">
              <a:avLst/>
            </a:prstGeom>
            <a:grpFill/>
            <a:ln w="6350">
              <a:noFill/>
            </a:ln>
            <a:effectLst/>
          </p:spPr>
          <p:txBody>
            <a:bodyPr rot="0" spcFirstLastPara="0" vert="horz" wrap="non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是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7" name="文本框 305">
              <a:extLst>
                <a:ext uri="{FF2B5EF4-FFF2-40B4-BE49-F238E27FC236}">
                  <a16:creationId xmlns:a16="http://schemas.microsoft.com/office/drawing/2014/main" id="{73C6FE96-C83A-4684-92AF-44047E8AF6D1}"/>
                </a:ext>
              </a:extLst>
            </p:cNvPr>
            <p:cNvSpPr txBox="1"/>
            <p:nvPr/>
          </p:nvSpPr>
          <p:spPr>
            <a:xfrm>
              <a:off x="1788320" y="3040481"/>
              <a:ext cx="223130" cy="285995"/>
            </a:xfrm>
            <a:prstGeom prst="rect">
              <a:avLst/>
            </a:prstGeom>
            <a:grpFill/>
            <a:ln w="6350">
              <a:noFill/>
            </a:ln>
            <a:effectLst/>
          </p:spPr>
          <p:txBody>
            <a:bodyPr rot="0" spcFirstLastPara="0" vert="horz" wrap="non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否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8" name="文本框 304">
              <a:extLst>
                <a:ext uri="{FF2B5EF4-FFF2-40B4-BE49-F238E27FC236}">
                  <a16:creationId xmlns:a16="http://schemas.microsoft.com/office/drawing/2014/main" id="{3237BF7A-5870-42CD-B88F-A40774A4DDC9}"/>
                </a:ext>
              </a:extLst>
            </p:cNvPr>
            <p:cNvSpPr txBox="1"/>
            <p:nvPr/>
          </p:nvSpPr>
          <p:spPr>
            <a:xfrm>
              <a:off x="1759745" y="2055742"/>
              <a:ext cx="223130" cy="285995"/>
            </a:xfrm>
            <a:prstGeom prst="rect">
              <a:avLst/>
            </a:prstGeom>
            <a:grpFill/>
            <a:ln w="6350">
              <a:noFill/>
            </a:ln>
            <a:effectLst/>
          </p:spPr>
          <p:txBody>
            <a:bodyPr rot="0" spcFirstLastPara="0" vert="horz" wrap="non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是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9" name="文本框 288">
              <a:extLst>
                <a:ext uri="{FF2B5EF4-FFF2-40B4-BE49-F238E27FC236}">
                  <a16:creationId xmlns:a16="http://schemas.microsoft.com/office/drawing/2014/main" id="{A02D1B49-93C8-4BC9-AA9E-78D830DFA39D}"/>
                </a:ext>
              </a:extLst>
            </p:cNvPr>
            <p:cNvSpPr txBox="1"/>
            <p:nvPr/>
          </p:nvSpPr>
          <p:spPr>
            <a:xfrm>
              <a:off x="774274" y="2641896"/>
              <a:ext cx="223130" cy="285995"/>
            </a:xfrm>
            <a:prstGeom prst="rect">
              <a:avLst/>
            </a:prstGeom>
            <a:grpFill/>
            <a:ln w="6350">
              <a:noFill/>
            </a:ln>
            <a:effectLst/>
          </p:spPr>
          <p:txBody>
            <a:bodyPr rot="0" spcFirstLastPara="0" vert="horz" wrap="non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否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0" name="文本框 279">
              <a:extLst>
                <a:ext uri="{FF2B5EF4-FFF2-40B4-BE49-F238E27FC236}">
                  <a16:creationId xmlns:a16="http://schemas.microsoft.com/office/drawing/2014/main" id="{0FECA3EE-546E-4059-AFFD-17CE940A17F9}"/>
                </a:ext>
              </a:extLst>
            </p:cNvPr>
            <p:cNvSpPr txBox="1"/>
            <p:nvPr/>
          </p:nvSpPr>
          <p:spPr>
            <a:xfrm>
              <a:off x="780136" y="3747773"/>
              <a:ext cx="223130" cy="285995"/>
            </a:xfrm>
            <a:prstGeom prst="rect">
              <a:avLst/>
            </a:prstGeom>
            <a:grpFill/>
            <a:ln w="6350">
              <a:noFill/>
            </a:ln>
            <a:effectLst/>
          </p:spPr>
          <p:txBody>
            <a:bodyPr rot="0" spcFirstLastPara="0" vert="horz" wrap="non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是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1" name="流程图: 终止 60">
              <a:extLst>
                <a:ext uri="{FF2B5EF4-FFF2-40B4-BE49-F238E27FC236}">
                  <a16:creationId xmlns:a16="http://schemas.microsoft.com/office/drawing/2014/main" id="{04CBA5E9-C424-4195-B569-1163ADB9D1B5}"/>
                </a:ext>
              </a:extLst>
            </p:cNvPr>
            <p:cNvSpPr/>
            <p:nvPr/>
          </p:nvSpPr>
          <p:spPr>
            <a:xfrm>
              <a:off x="493348" y="60579"/>
              <a:ext cx="1079509" cy="416117"/>
            </a:xfrm>
            <a:prstGeom prst="flowChartTerminator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72000" tIns="36000" rIns="72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开始</a:t>
              </a:r>
            </a:p>
          </p:txBody>
        </p:sp>
        <p:sp>
          <p:nvSpPr>
            <p:cNvPr id="62" name="流程图: 数据 61">
              <a:extLst>
                <a:ext uri="{FF2B5EF4-FFF2-40B4-BE49-F238E27FC236}">
                  <a16:creationId xmlns:a16="http://schemas.microsoft.com/office/drawing/2014/main" id="{80623448-8F04-4B71-9906-C676EA9352F8}"/>
                </a:ext>
              </a:extLst>
            </p:cNvPr>
            <p:cNvSpPr/>
            <p:nvPr/>
          </p:nvSpPr>
          <p:spPr>
            <a:xfrm>
              <a:off x="385367" y="693751"/>
              <a:ext cx="1295810" cy="402250"/>
            </a:xfrm>
            <a:prstGeom prst="flowChartInputOutput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en-US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HTTP</a:t>
              </a:r>
              <a:r>
                <a: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请求</a:t>
              </a:r>
            </a:p>
          </p:txBody>
        </p:sp>
        <p:sp>
          <p:nvSpPr>
            <p:cNvPr id="63" name="流程图: 过程 62">
              <a:extLst>
                <a:ext uri="{FF2B5EF4-FFF2-40B4-BE49-F238E27FC236}">
                  <a16:creationId xmlns:a16="http://schemas.microsoft.com/office/drawing/2014/main" id="{508086B3-05D9-4E58-860B-196C1A539CAB}"/>
                </a:ext>
              </a:extLst>
            </p:cNvPr>
            <p:cNvSpPr/>
            <p:nvPr/>
          </p:nvSpPr>
          <p:spPr>
            <a:xfrm>
              <a:off x="493002" y="1304646"/>
              <a:ext cx="1080380" cy="393995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en-US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URL</a:t>
              </a: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解析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4" name="流程图: 决策 63">
              <a:extLst>
                <a:ext uri="{FF2B5EF4-FFF2-40B4-BE49-F238E27FC236}">
                  <a16:creationId xmlns:a16="http://schemas.microsoft.com/office/drawing/2014/main" id="{34193B83-B6A9-4014-BC5A-DE8223EFE400}"/>
                </a:ext>
              </a:extLst>
            </p:cNvPr>
            <p:cNvSpPr/>
            <p:nvPr/>
          </p:nvSpPr>
          <p:spPr>
            <a:xfrm>
              <a:off x="385369" y="1915833"/>
              <a:ext cx="1296670" cy="776850"/>
            </a:xfrm>
            <a:prstGeom prst="flowChartDecision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登入系统请求？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5" name="流程图: 过程 64">
              <a:extLst>
                <a:ext uri="{FF2B5EF4-FFF2-40B4-BE49-F238E27FC236}">
                  <a16:creationId xmlns:a16="http://schemas.microsoft.com/office/drawing/2014/main" id="{32732A67-2CB7-4985-8598-E2051639D242}"/>
                </a:ext>
              </a:extLst>
            </p:cNvPr>
            <p:cNvSpPr/>
            <p:nvPr/>
          </p:nvSpPr>
          <p:spPr>
            <a:xfrm>
              <a:off x="493002" y="4069031"/>
              <a:ext cx="1080380" cy="393995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设置</a:t>
              </a:r>
              <a:r>
                <a:rPr lang="en-US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cookie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6" name="流程图: 过程 65">
              <a:extLst>
                <a:ext uri="{FF2B5EF4-FFF2-40B4-BE49-F238E27FC236}">
                  <a16:creationId xmlns:a16="http://schemas.microsoft.com/office/drawing/2014/main" id="{86AF2371-DA40-4F50-BD57-68893CEDFD5C}"/>
                </a:ext>
              </a:extLst>
            </p:cNvPr>
            <p:cNvSpPr/>
            <p:nvPr/>
          </p:nvSpPr>
          <p:spPr>
            <a:xfrm>
              <a:off x="493092" y="4679719"/>
              <a:ext cx="1080380" cy="393995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获取监控页面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7" name="流程图: 过程 66">
              <a:extLst>
                <a:ext uri="{FF2B5EF4-FFF2-40B4-BE49-F238E27FC236}">
                  <a16:creationId xmlns:a16="http://schemas.microsoft.com/office/drawing/2014/main" id="{49C77945-CD52-4D27-ACF2-287E7DC5CC96}"/>
                </a:ext>
              </a:extLst>
            </p:cNvPr>
            <p:cNvSpPr/>
            <p:nvPr/>
          </p:nvSpPr>
          <p:spPr>
            <a:xfrm>
              <a:off x="3935154" y="4113742"/>
              <a:ext cx="1223890" cy="393995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72000" tIns="108000" rIns="72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发送</a:t>
              </a:r>
              <a:r>
                <a:rPr lang="en-US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HTTP</a:t>
              </a: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响应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" name="流程图: 终止 67">
              <a:extLst>
                <a:ext uri="{FF2B5EF4-FFF2-40B4-BE49-F238E27FC236}">
                  <a16:creationId xmlns:a16="http://schemas.microsoft.com/office/drawing/2014/main" id="{2D596C6B-2F16-4F4C-BD4C-ABBF8708DF08}"/>
                </a:ext>
              </a:extLst>
            </p:cNvPr>
            <p:cNvSpPr/>
            <p:nvPr/>
          </p:nvSpPr>
          <p:spPr>
            <a:xfrm>
              <a:off x="4007016" y="4705931"/>
              <a:ext cx="1080210" cy="355056"/>
            </a:xfrm>
            <a:prstGeom prst="flowChartTerminator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72000" tIns="36000" rIns="72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结束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" name="流程图: 过程 68">
              <a:extLst>
                <a:ext uri="{FF2B5EF4-FFF2-40B4-BE49-F238E27FC236}">
                  <a16:creationId xmlns:a16="http://schemas.microsoft.com/office/drawing/2014/main" id="{123885EC-A80D-487D-AFDE-53445DD3977C}"/>
                </a:ext>
              </a:extLst>
            </p:cNvPr>
            <p:cNvSpPr/>
            <p:nvPr/>
          </p:nvSpPr>
          <p:spPr>
            <a:xfrm>
              <a:off x="1821365" y="4052212"/>
              <a:ext cx="1080380" cy="393995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设置错误提示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" name="流程图: 过程 69">
              <a:extLst>
                <a:ext uri="{FF2B5EF4-FFF2-40B4-BE49-F238E27FC236}">
                  <a16:creationId xmlns:a16="http://schemas.microsoft.com/office/drawing/2014/main" id="{43D83C1B-3DD3-4D6A-9BA2-DE9E9BEE4515}"/>
                </a:ext>
              </a:extLst>
            </p:cNvPr>
            <p:cNvSpPr/>
            <p:nvPr/>
          </p:nvSpPr>
          <p:spPr>
            <a:xfrm>
              <a:off x="2297153" y="686856"/>
              <a:ext cx="1080380" cy="601640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解析</a:t>
              </a:r>
              <a:r>
                <a:rPr lang="en-US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cookie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信息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" name="流程图: 决策 70">
              <a:extLst>
                <a:ext uri="{FF2B5EF4-FFF2-40B4-BE49-F238E27FC236}">
                  <a16:creationId xmlns:a16="http://schemas.microsoft.com/office/drawing/2014/main" id="{EA5B7DCC-00B5-469A-AAFC-D6CA6C064FFA}"/>
                </a:ext>
              </a:extLst>
            </p:cNvPr>
            <p:cNvSpPr/>
            <p:nvPr/>
          </p:nvSpPr>
          <p:spPr>
            <a:xfrm>
              <a:off x="3898900" y="2297865"/>
              <a:ext cx="1295400" cy="776850"/>
            </a:xfrm>
            <a:prstGeom prst="flowChartDecision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获取相关页面？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" name="流程图: 过程 71">
              <a:extLst>
                <a:ext uri="{FF2B5EF4-FFF2-40B4-BE49-F238E27FC236}">
                  <a16:creationId xmlns:a16="http://schemas.microsoft.com/office/drawing/2014/main" id="{DADDCCAF-549C-403D-B0B9-A886C33768BE}"/>
                </a:ext>
              </a:extLst>
            </p:cNvPr>
            <p:cNvSpPr/>
            <p:nvPr/>
          </p:nvSpPr>
          <p:spPr>
            <a:xfrm>
              <a:off x="2297230" y="2610807"/>
              <a:ext cx="1080380" cy="393995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获取登入页面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3" name="流程图: 过程 72">
              <a:extLst>
                <a:ext uri="{FF2B5EF4-FFF2-40B4-BE49-F238E27FC236}">
                  <a16:creationId xmlns:a16="http://schemas.microsoft.com/office/drawing/2014/main" id="{08943D46-4404-429F-ADA6-3E00B424CCA7}"/>
                </a:ext>
              </a:extLst>
            </p:cNvPr>
            <p:cNvSpPr/>
            <p:nvPr/>
          </p:nvSpPr>
          <p:spPr>
            <a:xfrm>
              <a:off x="4006775" y="673129"/>
              <a:ext cx="1079745" cy="601640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解析</a:t>
              </a:r>
              <a:r>
                <a:rPr lang="en-US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HTTP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请求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4" name="流程图: 过程 73">
              <a:extLst>
                <a:ext uri="{FF2B5EF4-FFF2-40B4-BE49-F238E27FC236}">
                  <a16:creationId xmlns:a16="http://schemas.microsoft.com/office/drawing/2014/main" id="{73CC985A-2958-4D03-8BBB-95B201DB1676}"/>
                </a:ext>
              </a:extLst>
            </p:cNvPr>
            <p:cNvSpPr/>
            <p:nvPr/>
          </p:nvSpPr>
          <p:spPr>
            <a:xfrm>
              <a:off x="4007168" y="1485565"/>
              <a:ext cx="1079745" cy="601640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检索数据库中获取数据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5" name="流程图: 过程 74">
              <a:extLst>
                <a:ext uri="{FF2B5EF4-FFF2-40B4-BE49-F238E27FC236}">
                  <a16:creationId xmlns:a16="http://schemas.microsoft.com/office/drawing/2014/main" id="{6EB428EB-E6F4-4A63-B89E-A245C7BD4349}"/>
                </a:ext>
              </a:extLst>
            </p:cNvPr>
            <p:cNvSpPr/>
            <p:nvPr/>
          </p:nvSpPr>
          <p:spPr>
            <a:xfrm>
              <a:off x="4006867" y="3285489"/>
              <a:ext cx="1080380" cy="393995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拼接页面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" name="流程图: 决策 75">
              <a:extLst>
                <a:ext uri="{FF2B5EF4-FFF2-40B4-BE49-F238E27FC236}">
                  <a16:creationId xmlns:a16="http://schemas.microsoft.com/office/drawing/2014/main" id="{76518195-6D42-4AD4-BC03-72C6752FBAE6}"/>
                </a:ext>
              </a:extLst>
            </p:cNvPr>
            <p:cNvSpPr/>
            <p:nvPr/>
          </p:nvSpPr>
          <p:spPr>
            <a:xfrm>
              <a:off x="2189659" y="1544169"/>
              <a:ext cx="1295400" cy="776850"/>
            </a:xfrm>
            <a:prstGeom prst="flowChartDecision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已经登入系统？</a:t>
              </a:r>
              <a:endParaRPr 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77" name="直接箭头连接符 76">
              <a:extLst>
                <a:ext uri="{FF2B5EF4-FFF2-40B4-BE49-F238E27FC236}">
                  <a16:creationId xmlns:a16="http://schemas.microsoft.com/office/drawing/2014/main" id="{D589F482-E148-45D8-A88C-18B987626652}"/>
                </a:ext>
              </a:extLst>
            </p:cNvPr>
            <p:cNvCxnSpPr>
              <a:stCxn id="61" idx="2"/>
              <a:endCxn id="62" idx="1"/>
            </p:cNvCxnSpPr>
            <p:nvPr/>
          </p:nvCxnSpPr>
          <p:spPr>
            <a:xfrm>
              <a:off x="1033103" y="476696"/>
              <a:ext cx="169" cy="217055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8" name="直接箭头连接符 77">
              <a:extLst>
                <a:ext uri="{FF2B5EF4-FFF2-40B4-BE49-F238E27FC236}">
                  <a16:creationId xmlns:a16="http://schemas.microsoft.com/office/drawing/2014/main" id="{18528337-BA23-4C93-A220-7CD0DB3570A7}"/>
                </a:ext>
              </a:extLst>
            </p:cNvPr>
            <p:cNvCxnSpPr>
              <a:endCxn id="63" idx="0"/>
            </p:cNvCxnSpPr>
            <p:nvPr/>
          </p:nvCxnSpPr>
          <p:spPr>
            <a:xfrm flipH="1">
              <a:off x="1033192" y="1093924"/>
              <a:ext cx="2076" cy="210722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9" name="直接箭头连接符 78">
              <a:extLst>
                <a:ext uri="{FF2B5EF4-FFF2-40B4-BE49-F238E27FC236}">
                  <a16:creationId xmlns:a16="http://schemas.microsoft.com/office/drawing/2014/main" id="{89721278-F519-446B-9E74-4C4965F21035}"/>
                </a:ext>
              </a:extLst>
            </p:cNvPr>
            <p:cNvCxnSpPr>
              <a:endCxn id="64" idx="0"/>
            </p:cNvCxnSpPr>
            <p:nvPr/>
          </p:nvCxnSpPr>
          <p:spPr>
            <a:xfrm flipH="1">
              <a:off x="1033704" y="1703524"/>
              <a:ext cx="1564" cy="212309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9E7167C1-16F7-4E30-9493-4145BC962E6E}"/>
                </a:ext>
              </a:extLst>
            </p:cNvPr>
            <p:cNvCxnSpPr>
              <a:stCxn id="65" idx="2"/>
              <a:endCxn id="66" idx="0"/>
            </p:cNvCxnSpPr>
            <p:nvPr/>
          </p:nvCxnSpPr>
          <p:spPr>
            <a:xfrm>
              <a:off x="1033192" y="4463026"/>
              <a:ext cx="90" cy="216693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1" name="流程图: 决策 80">
              <a:extLst>
                <a:ext uri="{FF2B5EF4-FFF2-40B4-BE49-F238E27FC236}">
                  <a16:creationId xmlns:a16="http://schemas.microsoft.com/office/drawing/2014/main" id="{D0F19BA6-0E55-4FB4-BC32-8C3A2DA8EF7E}"/>
                </a:ext>
              </a:extLst>
            </p:cNvPr>
            <p:cNvSpPr/>
            <p:nvPr/>
          </p:nvSpPr>
          <p:spPr>
            <a:xfrm>
              <a:off x="385369" y="2906433"/>
              <a:ext cx="1296670" cy="776850"/>
            </a:xfrm>
            <a:prstGeom prst="flowChartDecision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05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登入信息正确？</a:t>
              </a:r>
              <a:endParaRPr lang="zh-CN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0C1991F9-B5E8-404E-A569-5A186678FA99}"/>
                </a:ext>
              </a:extLst>
            </p:cNvPr>
            <p:cNvCxnSpPr>
              <a:stCxn id="64" idx="2"/>
              <a:endCxn id="81" idx="0"/>
            </p:cNvCxnSpPr>
            <p:nvPr/>
          </p:nvCxnSpPr>
          <p:spPr>
            <a:xfrm>
              <a:off x="1033704" y="2692683"/>
              <a:ext cx="0" cy="213750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3" name="连接符: 肘形 82">
              <a:extLst>
                <a:ext uri="{FF2B5EF4-FFF2-40B4-BE49-F238E27FC236}">
                  <a16:creationId xmlns:a16="http://schemas.microsoft.com/office/drawing/2014/main" id="{3F1BFC22-1366-4A3C-A6CA-A21CCD7DB45B}"/>
                </a:ext>
              </a:extLst>
            </p:cNvPr>
            <p:cNvCxnSpPr>
              <a:stCxn id="64" idx="3"/>
              <a:endCxn id="70" idx="0"/>
            </p:cNvCxnSpPr>
            <p:nvPr/>
          </p:nvCxnSpPr>
          <p:spPr>
            <a:xfrm flipV="1">
              <a:off x="1682039" y="686856"/>
              <a:ext cx="1155304" cy="1617402"/>
            </a:xfrm>
            <a:prstGeom prst="bentConnector4">
              <a:avLst>
                <a:gd name="adj1" fmla="val 31568"/>
                <a:gd name="adj2" fmla="val 114134"/>
              </a:avLst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4" name="连接符: 肘形 83">
              <a:extLst>
                <a:ext uri="{FF2B5EF4-FFF2-40B4-BE49-F238E27FC236}">
                  <a16:creationId xmlns:a16="http://schemas.microsoft.com/office/drawing/2014/main" id="{EB39B1B5-B6DD-4396-B8C2-D21457C2B91B}"/>
                </a:ext>
              </a:extLst>
            </p:cNvPr>
            <p:cNvCxnSpPr>
              <a:stCxn id="81" idx="3"/>
              <a:endCxn id="69" idx="0"/>
            </p:cNvCxnSpPr>
            <p:nvPr/>
          </p:nvCxnSpPr>
          <p:spPr>
            <a:xfrm>
              <a:off x="1682039" y="3294858"/>
              <a:ext cx="679516" cy="757354"/>
            </a:xfrm>
            <a:prstGeom prst="bentConnector2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2948945C-28C5-4896-8A3C-6D413F3C6CEA}"/>
                </a:ext>
              </a:extLst>
            </p:cNvPr>
            <p:cNvCxnSpPr>
              <a:stCxn id="70" idx="2"/>
              <a:endCxn id="76" idx="0"/>
            </p:cNvCxnSpPr>
            <p:nvPr/>
          </p:nvCxnSpPr>
          <p:spPr>
            <a:xfrm>
              <a:off x="2837343" y="1288496"/>
              <a:ext cx="16" cy="255673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6" name="直接箭头连接符 85">
              <a:extLst>
                <a:ext uri="{FF2B5EF4-FFF2-40B4-BE49-F238E27FC236}">
                  <a16:creationId xmlns:a16="http://schemas.microsoft.com/office/drawing/2014/main" id="{4DA1D238-3825-4886-A469-4C01B36FA4F3}"/>
                </a:ext>
              </a:extLst>
            </p:cNvPr>
            <p:cNvCxnSpPr>
              <a:stCxn id="76" idx="2"/>
              <a:endCxn id="72" idx="0"/>
            </p:cNvCxnSpPr>
            <p:nvPr/>
          </p:nvCxnSpPr>
          <p:spPr>
            <a:xfrm>
              <a:off x="2837359" y="2321019"/>
              <a:ext cx="61" cy="289788"/>
            </a:xfrm>
            <a:prstGeom prst="straightConnector1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7" name="连接符: 肘形 86">
              <a:extLst>
                <a:ext uri="{FF2B5EF4-FFF2-40B4-BE49-F238E27FC236}">
                  <a16:creationId xmlns:a16="http://schemas.microsoft.com/office/drawing/2014/main" id="{63B9F32F-D823-4394-A44E-7F78C42481F6}"/>
                </a:ext>
              </a:extLst>
            </p:cNvPr>
            <p:cNvCxnSpPr>
              <a:stCxn id="76" idx="3"/>
              <a:endCxn id="73" idx="0"/>
            </p:cNvCxnSpPr>
            <p:nvPr/>
          </p:nvCxnSpPr>
          <p:spPr>
            <a:xfrm flipV="1">
              <a:off x="3485059" y="673129"/>
              <a:ext cx="1061589" cy="1259465"/>
            </a:xfrm>
            <a:prstGeom prst="bentConnector4">
              <a:avLst>
                <a:gd name="adj1" fmla="val 31750"/>
                <a:gd name="adj2" fmla="val 118151"/>
              </a:avLst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091484C7-D194-48AA-8C68-1463649CF523}"/>
                </a:ext>
              </a:extLst>
            </p:cNvPr>
            <p:cNvCxnSpPr>
              <a:stCxn id="81" idx="2"/>
              <a:endCxn id="65" idx="0"/>
            </p:cNvCxnSpPr>
            <p:nvPr/>
          </p:nvCxnSpPr>
          <p:spPr>
            <a:xfrm flipH="1">
              <a:off x="1033192" y="3683283"/>
              <a:ext cx="512" cy="385748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7168B12A-7CF6-4274-AFB0-D48AC0922FF1}"/>
                </a:ext>
              </a:extLst>
            </p:cNvPr>
            <p:cNvCxnSpPr>
              <a:stCxn id="73" idx="2"/>
              <a:endCxn id="74" idx="0"/>
            </p:cNvCxnSpPr>
            <p:nvPr/>
          </p:nvCxnSpPr>
          <p:spPr>
            <a:xfrm>
              <a:off x="4546648" y="1274769"/>
              <a:ext cx="393" cy="210796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E7CFE7E7-419B-445B-B127-D28AA42D8F4E}"/>
                </a:ext>
              </a:extLst>
            </p:cNvPr>
            <p:cNvCxnSpPr>
              <a:endCxn id="71" idx="0"/>
            </p:cNvCxnSpPr>
            <p:nvPr/>
          </p:nvCxnSpPr>
          <p:spPr>
            <a:xfrm>
              <a:off x="4540810" y="2096703"/>
              <a:ext cx="5790" cy="201162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1" name="直接箭头连接符 90">
              <a:extLst>
                <a:ext uri="{FF2B5EF4-FFF2-40B4-BE49-F238E27FC236}">
                  <a16:creationId xmlns:a16="http://schemas.microsoft.com/office/drawing/2014/main" id="{82E15A53-13A5-487B-BA72-0C79EC3BE0EC}"/>
                </a:ext>
              </a:extLst>
            </p:cNvPr>
            <p:cNvCxnSpPr>
              <a:stCxn id="71" idx="2"/>
              <a:endCxn id="75" idx="0"/>
            </p:cNvCxnSpPr>
            <p:nvPr/>
          </p:nvCxnSpPr>
          <p:spPr>
            <a:xfrm>
              <a:off x="4546600" y="3074715"/>
              <a:ext cx="457" cy="210774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1F000B54-4032-42A9-8D94-230B27E54489}"/>
                </a:ext>
              </a:extLst>
            </p:cNvPr>
            <p:cNvCxnSpPr>
              <a:stCxn id="75" idx="2"/>
              <a:endCxn id="67" idx="0"/>
            </p:cNvCxnSpPr>
            <p:nvPr/>
          </p:nvCxnSpPr>
          <p:spPr>
            <a:xfrm>
              <a:off x="4547057" y="3679484"/>
              <a:ext cx="42" cy="434258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3" name="直接箭头连接符 92">
              <a:extLst>
                <a:ext uri="{FF2B5EF4-FFF2-40B4-BE49-F238E27FC236}">
                  <a16:creationId xmlns:a16="http://schemas.microsoft.com/office/drawing/2014/main" id="{D23E215E-4022-4FFE-9ECE-E29CA4DE0AE8}"/>
                </a:ext>
              </a:extLst>
            </p:cNvPr>
            <p:cNvCxnSpPr>
              <a:stCxn id="67" idx="2"/>
              <a:endCxn id="68" idx="0"/>
            </p:cNvCxnSpPr>
            <p:nvPr/>
          </p:nvCxnSpPr>
          <p:spPr>
            <a:xfrm>
              <a:off x="4547099" y="4507737"/>
              <a:ext cx="22" cy="198194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4" name="连接符: 肘形 93">
              <a:extLst>
                <a:ext uri="{FF2B5EF4-FFF2-40B4-BE49-F238E27FC236}">
                  <a16:creationId xmlns:a16="http://schemas.microsoft.com/office/drawing/2014/main" id="{48F3EF83-3BD9-4212-8304-DFBCAD3835EE}"/>
                </a:ext>
              </a:extLst>
            </p:cNvPr>
            <p:cNvCxnSpPr>
              <a:stCxn id="72" idx="2"/>
            </p:cNvCxnSpPr>
            <p:nvPr/>
          </p:nvCxnSpPr>
          <p:spPr>
            <a:xfrm rot="16200000" flipH="1">
              <a:off x="3300040" y="2542182"/>
              <a:ext cx="787191" cy="1712430"/>
            </a:xfrm>
            <a:prstGeom prst="bentConnector2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5" name="连接符: 肘形 94">
              <a:extLst>
                <a:ext uri="{FF2B5EF4-FFF2-40B4-BE49-F238E27FC236}">
                  <a16:creationId xmlns:a16="http://schemas.microsoft.com/office/drawing/2014/main" id="{230FBC7D-F0E3-4D4B-8FB4-4EE708D58889}"/>
                </a:ext>
              </a:extLst>
            </p:cNvPr>
            <p:cNvCxnSpPr>
              <a:stCxn id="66" idx="3"/>
            </p:cNvCxnSpPr>
            <p:nvPr/>
          </p:nvCxnSpPr>
          <p:spPr>
            <a:xfrm flipV="1">
              <a:off x="1573472" y="3915083"/>
              <a:ext cx="2976375" cy="961634"/>
            </a:xfrm>
            <a:prstGeom prst="bentConnector3">
              <a:avLst>
                <a:gd name="adj1" fmla="val 52166"/>
              </a:avLst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8AC5A0A4-CC48-45D2-AA3E-3C59214F8BB8}"/>
                </a:ext>
              </a:extLst>
            </p:cNvPr>
            <p:cNvCxnSpPr>
              <a:stCxn id="69" idx="3"/>
            </p:cNvCxnSpPr>
            <p:nvPr/>
          </p:nvCxnSpPr>
          <p:spPr>
            <a:xfrm>
              <a:off x="2901745" y="4249210"/>
              <a:ext cx="223015" cy="4376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id="{FE7C0A2E-1D53-4F07-87D4-BAF650761E17}"/>
              </a:ext>
            </a:extLst>
          </p:cNvPr>
          <p:cNvSpPr/>
          <p:nvPr/>
        </p:nvSpPr>
        <p:spPr>
          <a:xfrm>
            <a:off x="359995" y="1484802"/>
            <a:ext cx="3146112" cy="144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服务器是整个系统的核心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服务器负责处理客户端的请求，并把监控的页面和数据发送给客户端。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1146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3373A49-C35C-4A04-A8F8-06578A45C4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服务端设计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91C53D-8CA6-4489-9F29-0CA34F0739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C03399C9-60F1-4046-AC8B-1F5EE986BB94}"/>
              </a:ext>
            </a:extLst>
          </p:cNvPr>
          <p:cNvSpPr/>
          <p:nvPr/>
        </p:nvSpPr>
        <p:spPr>
          <a:xfrm>
            <a:off x="359996" y="843128"/>
            <a:ext cx="18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数据库设计</a:t>
            </a:r>
          </a:p>
        </p:txBody>
      </p:sp>
      <p:grpSp>
        <p:nvGrpSpPr>
          <p:cNvPr id="5" name="画布 134">
            <a:extLst>
              <a:ext uri="{FF2B5EF4-FFF2-40B4-BE49-F238E27FC236}">
                <a16:creationId xmlns:a16="http://schemas.microsoft.com/office/drawing/2014/main" id="{15116699-B921-40D6-AC61-47683DA7CFAF}"/>
              </a:ext>
            </a:extLst>
          </p:cNvPr>
          <p:cNvGrpSpPr/>
          <p:nvPr/>
        </p:nvGrpSpPr>
        <p:grpSpPr>
          <a:xfrm>
            <a:off x="700174" y="571592"/>
            <a:ext cx="7492481" cy="2491273"/>
            <a:chOff x="0" y="0"/>
            <a:chExt cx="5393055" cy="1332230"/>
          </a:xfrm>
          <a:noFill/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6C09B05-7540-42BF-BA8D-CAD3062A8733}"/>
                </a:ext>
              </a:extLst>
            </p:cNvPr>
            <p:cNvSpPr/>
            <p:nvPr/>
          </p:nvSpPr>
          <p:spPr>
            <a:xfrm>
              <a:off x="0" y="0"/>
              <a:ext cx="5393055" cy="1332230"/>
            </a:xfrm>
            <a:prstGeom prst="rect">
              <a:avLst/>
            </a:prstGeom>
            <a:grpFill/>
          </p:spPr>
        </p:sp>
        <p:sp>
          <p:nvSpPr>
            <p:cNvPr id="7" name="文本框 269">
              <a:extLst>
                <a:ext uri="{FF2B5EF4-FFF2-40B4-BE49-F238E27FC236}">
                  <a16:creationId xmlns:a16="http://schemas.microsoft.com/office/drawing/2014/main" id="{6BA1F2D0-14BE-44C1-9431-D54BE2D78B7D}"/>
                </a:ext>
              </a:extLst>
            </p:cNvPr>
            <p:cNvSpPr txBox="1"/>
            <p:nvPr/>
          </p:nvSpPr>
          <p:spPr>
            <a:xfrm>
              <a:off x="2462054" y="531283"/>
              <a:ext cx="720090" cy="183585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7200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数据库</a:t>
              </a:r>
            </a:p>
          </p:txBody>
        </p:sp>
        <p:sp>
          <p:nvSpPr>
            <p:cNvPr id="8" name="文本框 270">
              <a:extLst>
                <a:ext uri="{FF2B5EF4-FFF2-40B4-BE49-F238E27FC236}">
                  <a16:creationId xmlns:a16="http://schemas.microsoft.com/office/drawing/2014/main" id="{02172AB7-F78E-46FE-8505-9E3B14DFE74D}"/>
                </a:ext>
              </a:extLst>
            </p:cNvPr>
            <p:cNvSpPr txBox="1"/>
            <p:nvPr/>
          </p:nvSpPr>
          <p:spPr>
            <a:xfrm>
              <a:off x="573991" y="950568"/>
              <a:ext cx="935990" cy="183585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7200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用户信息表</a:t>
              </a:r>
            </a:p>
          </p:txBody>
        </p:sp>
        <p:sp>
          <p:nvSpPr>
            <p:cNvPr id="9" name="文本框 271">
              <a:extLst>
                <a:ext uri="{FF2B5EF4-FFF2-40B4-BE49-F238E27FC236}">
                  <a16:creationId xmlns:a16="http://schemas.microsoft.com/office/drawing/2014/main" id="{756EECC0-45B7-4547-B5D6-20474724B680}"/>
                </a:ext>
              </a:extLst>
            </p:cNvPr>
            <p:cNvSpPr txBox="1"/>
            <p:nvPr/>
          </p:nvSpPr>
          <p:spPr>
            <a:xfrm>
              <a:off x="1758527" y="949901"/>
              <a:ext cx="935990" cy="183585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7200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设备状态表</a:t>
              </a:r>
            </a:p>
          </p:txBody>
        </p:sp>
        <p:sp>
          <p:nvSpPr>
            <p:cNvPr id="10" name="文本框 272">
              <a:extLst>
                <a:ext uri="{FF2B5EF4-FFF2-40B4-BE49-F238E27FC236}">
                  <a16:creationId xmlns:a16="http://schemas.microsoft.com/office/drawing/2014/main" id="{273855AE-7207-4B60-8F66-9D5A5520A987}"/>
                </a:ext>
              </a:extLst>
            </p:cNvPr>
            <p:cNvSpPr txBox="1"/>
            <p:nvPr/>
          </p:nvSpPr>
          <p:spPr>
            <a:xfrm>
              <a:off x="2943325" y="950865"/>
              <a:ext cx="935990" cy="183585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7200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检测结果表</a:t>
              </a:r>
            </a:p>
          </p:txBody>
        </p:sp>
        <p:sp>
          <p:nvSpPr>
            <p:cNvPr id="11" name="文本框 273">
              <a:extLst>
                <a:ext uri="{FF2B5EF4-FFF2-40B4-BE49-F238E27FC236}">
                  <a16:creationId xmlns:a16="http://schemas.microsoft.com/office/drawing/2014/main" id="{D18F359F-1067-49FA-B4BB-69C07157D222}"/>
                </a:ext>
              </a:extLst>
            </p:cNvPr>
            <p:cNvSpPr txBox="1"/>
            <p:nvPr/>
          </p:nvSpPr>
          <p:spPr>
            <a:xfrm>
              <a:off x="4128497" y="950904"/>
              <a:ext cx="935990" cy="183585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square" lIns="91440" tIns="7200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检测状态表</a:t>
              </a:r>
            </a:p>
          </p:txBody>
        </p:sp>
        <p:cxnSp>
          <p:nvCxnSpPr>
            <p:cNvPr id="12" name="连接符: 肘形 11">
              <a:extLst>
                <a:ext uri="{FF2B5EF4-FFF2-40B4-BE49-F238E27FC236}">
                  <a16:creationId xmlns:a16="http://schemas.microsoft.com/office/drawing/2014/main" id="{4C9B3E38-275C-46F4-B7DE-BA11DA0E8894}"/>
                </a:ext>
              </a:extLst>
            </p:cNvPr>
            <p:cNvCxnSpPr>
              <a:stCxn id="8" idx="0"/>
              <a:endCxn id="11" idx="0"/>
            </p:cNvCxnSpPr>
            <p:nvPr/>
          </p:nvCxnSpPr>
          <p:spPr>
            <a:xfrm rot="16200000" flipH="1">
              <a:off x="2819071" y="-826517"/>
              <a:ext cx="336" cy="3554506"/>
            </a:xfrm>
            <a:prstGeom prst="bentConnector3">
              <a:avLst>
                <a:gd name="adj1" fmla="val -30278146"/>
              </a:avLst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27B066D0-C6A0-4DD1-B924-72AA3E2EB9B8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2822099" y="714868"/>
              <a:ext cx="0" cy="137379"/>
            </a:xfrm>
            <a:prstGeom prst="line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47B90942-29E7-442E-B6C9-3601F5FBDFF9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2226522" y="852248"/>
              <a:ext cx="0" cy="97653"/>
            </a:xfrm>
            <a:prstGeom prst="line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4D2D381F-DDB7-4673-BDD7-F44D07327B2A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V="1">
              <a:off x="3411321" y="852247"/>
              <a:ext cx="0" cy="98618"/>
            </a:xfrm>
            <a:prstGeom prst="line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BFACD202-70E3-4018-B2C8-E540E48BCEE0}"/>
              </a:ext>
            </a:extLst>
          </p:cNvPr>
          <p:cNvSpPr/>
          <p:nvPr/>
        </p:nvSpPr>
        <p:spPr>
          <a:xfrm>
            <a:off x="1222311" y="2691213"/>
            <a:ext cx="1575654" cy="1153586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用户名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登入密码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权限等级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04B2F51-343D-40E9-8368-8E2BDF9914E6}"/>
              </a:ext>
            </a:extLst>
          </p:cNvPr>
          <p:cNvSpPr/>
          <p:nvPr/>
        </p:nvSpPr>
        <p:spPr>
          <a:xfrm>
            <a:off x="2867966" y="2710768"/>
            <a:ext cx="1575655" cy="784254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运行状态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各工序时间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3CA4EF6-CF9A-45A9-B50D-89F767BE030F}"/>
              </a:ext>
            </a:extLst>
          </p:cNvPr>
          <p:cNvSpPr/>
          <p:nvPr/>
        </p:nvSpPr>
        <p:spPr>
          <a:xfrm>
            <a:off x="4513622" y="2710768"/>
            <a:ext cx="1575655" cy="1153586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检测时间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检测结果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图片路径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601942D-CBB1-4AD2-A6E2-47AC03219FA8}"/>
              </a:ext>
            </a:extLst>
          </p:cNvPr>
          <p:cNvSpPr/>
          <p:nvPr/>
        </p:nvSpPr>
        <p:spPr>
          <a:xfrm>
            <a:off x="6160526" y="2710768"/>
            <a:ext cx="1575655" cy="1153586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检测日期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总检测数量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缺陷数量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874559E4-22DF-4410-BEE0-CD8E73DC34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169254"/>
              </p:ext>
            </p:extLst>
          </p:nvPr>
        </p:nvGraphicFramePr>
        <p:xfrm>
          <a:off x="915629" y="4035298"/>
          <a:ext cx="7323592" cy="21600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220024">
                  <a:extLst>
                    <a:ext uri="{9D8B030D-6E8A-4147-A177-3AD203B41FA5}">
                      <a16:colId xmlns:a16="http://schemas.microsoft.com/office/drawing/2014/main" val="3967980631"/>
                    </a:ext>
                  </a:extLst>
                </a:gridCol>
                <a:gridCol w="1220024">
                  <a:extLst>
                    <a:ext uri="{9D8B030D-6E8A-4147-A177-3AD203B41FA5}">
                      <a16:colId xmlns:a16="http://schemas.microsoft.com/office/drawing/2014/main" val="1841432396"/>
                    </a:ext>
                  </a:extLst>
                </a:gridCol>
                <a:gridCol w="1220886">
                  <a:extLst>
                    <a:ext uri="{9D8B030D-6E8A-4147-A177-3AD203B41FA5}">
                      <a16:colId xmlns:a16="http://schemas.microsoft.com/office/drawing/2014/main" val="4079767801"/>
                    </a:ext>
                  </a:extLst>
                </a:gridCol>
                <a:gridCol w="1220886">
                  <a:extLst>
                    <a:ext uri="{9D8B030D-6E8A-4147-A177-3AD203B41FA5}">
                      <a16:colId xmlns:a16="http://schemas.microsoft.com/office/drawing/2014/main" val="1862111668"/>
                    </a:ext>
                  </a:extLst>
                </a:gridCol>
                <a:gridCol w="1220886">
                  <a:extLst>
                    <a:ext uri="{9D8B030D-6E8A-4147-A177-3AD203B41FA5}">
                      <a16:colId xmlns:a16="http://schemas.microsoft.com/office/drawing/2014/main" val="3454024497"/>
                    </a:ext>
                  </a:extLst>
                </a:gridCol>
                <a:gridCol w="1220886">
                  <a:extLst>
                    <a:ext uri="{9D8B030D-6E8A-4147-A177-3AD203B41FA5}">
                      <a16:colId xmlns:a16="http://schemas.microsoft.com/office/drawing/2014/main" val="269320721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字段名称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字段描述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数据类型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主键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非空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自动递增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838566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编号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4644624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data_time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日期时间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datatime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2057811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detect_time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检测用时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double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618071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检测结果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7423026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图片路径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9257568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090BF417-9FAB-40B6-B984-E38681201376}"/>
              </a:ext>
            </a:extLst>
          </p:cNvPr>
          <p:cNvSpPr txBox="1"/>
          <p:nvPr/>
        </p:nvSpPr>
        <p:spPr>
          <a:xfrm>
            <a:off x="5134283" y="1516937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556176C-8703-4182-B451-069319B4DD6E}"/>
              </a:ext>
            </a:extLst>
          </p:cNvPr>
          <p:cNvSpPr/>
          <p:nvPr/>
        </p:nvSpPr>
        <p:spPr>
          <a:xfrm>
            <a:off x="2306564" y="886469"/>
            <a:ext cx="3782713" cy="443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保存生产线运行和检测的数据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02823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3373A49-C35C-4A04-A8F8-06578A45C4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客户端设计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91C53D-8CA6-4489-9F29-0CA34F0739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F5D09E2F-29EE-480D-9CD8-11A1EBA957BA}"/>
              </a:ext>
            </a:extLst>
          </p:cNvPr>
          <p:cNvSpPr/>
          <p:nvPr/>
        </p:nvSpPr>
        <p:spPr>
          <a:xfrm>
            <a:off x="359996" y="843128"/>
            <a:ext cx="252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客户端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界面设计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83310D-98D6-46C6-835F-76C595CEDE3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06" y="1787208"/>
            <a:ext cx="360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B57F602-2A1F-4FA9-A2A4-5C5B187CAF1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06" y="4298912"/>
            <a:ext cx="360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EDF7CE1-ADCB-4AE1-A09D-0E9BAAF840D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694" y="4267060"/>
            <a:ext cx="3600000" cy="9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5A370F6-D7B8-4ECD-9200-1F02100D4C42}"/>
              </a:ext>
            </a:extLst>
          </p:cNvPr>
          <p:cNvSpPr/>
          <p:nvPr/>
        </p:nvSpPr>
        <p:spPr>
          <a:xfrm>
            <a:off x="359996" y="1283208"/>
            <a:ext cx="1454244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登录页面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4B0BA0F-2DBD-4C89-8EE2-A80C3597C5AD}"/>
              </a:ext>
            </a:extLst>
          </p:cNvPr>
          <p:cNvSpPr/>
          <p:nvPr/>
        </p:nvSpPr>
        <p:spPr>
          <a:xfrm>
            <a:off x="5006694" y="3763060"/>
            <a:ext cx="2377574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缺陷图片查询页面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F4B1660-05C7-4543-A64B-4F1D061E3A8F}"/>
              </a:ext>
            </a:extLst>
          </p:cNvPr>
          <p:cNvSpPr/>
          <p:nvPr/>
        </p:nvSpPr>
        <p:spPr>
          <a:xfrm>
            <a:off x="359996" y="3763060"/>
            <a:ext cx="2146742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生产线监控页面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9CF650C-7E9A-44A3-A764-36127A0E448B}"/>
              </a:ext>
            </a:extLst>
          </p:cNvPr>
          <p:cNvSpPr/>
          <p:nvPr/>
        </p:nvSpPr>
        <p:spPr>
          <a:xfrm>
            <a:off x="5006694" y="1283207"/>
            <a:ext cx="2377574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检测记录查询页面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B61A4B8-9462-459F-AFAF-6977A17C1993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696" y="1787207"/>
            <a:ext cx="36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38330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3373A49-C35C-4A04-A8F8-06578A45C4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客户端设计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91C53D-8CA6-4489-9F29-0CA34F0739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F5D09E2F-29EE-480D-9CD8-11A1EBA957BA}"/>
              </a:ext>
            </a:extLst>
          </p:cNvPr>
          <p:cNvSpPr/>
          <p:nvPr/>
        </p:nvSpPr>
        <p:spPr>
          <a:xfrm>
            <a:off x="359996" y="843128"/>
            <a:ext cx="2376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前后端数据交互</a:t>
            </a:r>
          </a:p>
        </p:txBody>
      </p:sp>
      <p:grpSp>
        <p:nvGrpSpPr>
          <p:cNvPr id="6" name="画布 142">
            <a:extLst>
              <a:ext uri="{FF2B5EF4-FFF2-40B4-BE49-F238E27FC236}">
                <a16:creationId xmlns:a16="http://schemas.microsoft.com/office/drawing/2014/main" id="{A8EDA042-C81C-4595-94C4-C006690C52C3}"/>
              </a:ext>
            </a:extLst>
          </p:cNvPr>
          <p:cNvGrpSpPr/>
          <p:nvPr/>
        </p:nvGrpSpPr>
        <p:grpSpPr>
          <a:xfrm>
            <a:off x="2875955" y="1360576"/>
            <a:ext cx="7023824" cy="4730621"/>
            <a:chOff x="0" y="0"/>
            <a:chExt cx="5378450" cy="3670300"/>
          </a:xfrm>
          <a:noFill/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38C4B8D-C63E-4098-A74A-7ED7F86E0456}"/>
                </a:ext>
              </a:extLst>
            </p:cNvPr>
            <p:cNvSpPr/>
            <p:nvPr/>
          </p:nvSpPr>
          <p:spPr>
            <a:xfrm>
              <a:off x="0" y="0"/>
              <a:ext cx="5378450" cy="3670300"/>
            </a:xfrm>
            <a:prstGeom prst="rect">
              <a:avLst/>
            </a:prstGeom>
            <a:grpFill/>
          </p:spPr>
        </p:sp>
        <p:sp>
          <p:nvSpPr>
            <p:cNvPr id="8" name="文本框 359">
              <a:extLst>
                <a:ext uri="{FF2B5EF4-FFF2-40B4-BE49-F238E27FC236}">
                  <a16:creationId xmlns:a16="http://schemas.microsoft.com/office/drawing/2014/main" id="{011EF139-8AC1-4DEA-9CD8-937229E90E59}"/>
                </a:ext>
              </a:extLst>
            </p:cNvPr>
            <p:cNvSpPr txBox="1"/>
            <p:nvPr/>
          </p:nvSpPr>
          <p:spPr>
            <a:xfrm>
              <a:off x="2644620" y="2966752"/>
              <a:ext cx="193876" cy="224261"/>
            </a:xfrm>
            <a:prstGeom prst="rect">
              <a:avLst/>
            </a:prstGeom>
            <a:grpFill/>
            <a:ln w="6350">
              <a:noFill/>
            </a:ln>
            <a:effectLst/>
          </p:spPr>
          <p:txBody>
            <a:bodyPr rot="0" spcFirstLastPara="0" vert="horz" wrap="non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是</a:t>
              </a:r>
            </a:p>
          </p:txBody>
        </p:sp>
        <p:sp>
          <p:nvSpPr>
            <p:cNvPr id="9" name="文本框 323">
              <a:extLst>
                <a:ext uri="{FF2B5EF4-FFF2-40B4-BE49-F238E27FC236}">
                  <a16:creationId xmlns:a16="http://schemas.microsoft.com/office/drawing/2014/main" id="{4A1C3FB3-EDDF-49CA-AFAD-868F380D5094}"/>
                </a:ext>
              </a:extLst>
            </p:cNvPr>
            <p:cNvSpPr txBox="1"/>
            <p:nvPr/>
          </p:nvSpPr>
          <p:spPr>
            <a:xfrm>
              <a:off x="1104291" y="2966752"/>
              <a:ext cx="193876" cy="224261"/>
            </a:xfrm>
            <a:prstGeom prst="rect">
              <a:avLst/>
            </a:prstGeom>
            <a:grpFill/>
            <a:ln w="6350">
              <a:noFill/>
            </a:ln>
            <a:effectLst/>
          </p:spPr>
          <p:txBody>
            <a:bodyPr rot="0" spcFirstLastPara="0" vert="horz" wrap="non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否</a:t>
              </a:r>
            </a:p>
          </p:txBody>
        </p:sp>
        <p:sp>
          <p:nvSpPr>
            <p:cNvPr id="10" name="流程图: 终止 9">
              <a:extLst>
                <a:ext uri="{FF2B5EF4-FFF2-40B4-BE49-F238E27FC236}">
                  <a16:creationId xmlns:a16="http://schemas.microsoft.com/office/drawing/2014/main" id="{97B3D98E-F0FE-4C2A-8D85-2A0B7650D5E2}"/>
                </a:ext>
              </a:extLst>
            </p:cNvPr>
            <p:cNvSpPr/>
            <p:nvPr/>
          </p:nvSpPr>
          <p:spPr>
            <a:xfrm>
              <a:off x="1425505" y="140477"/>
              <a:ext cx="1079509" cy="315354"/>
            </a:xfrm>
            <a:prstGeom prst="flowChartTerminator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72000" tIns="36000" rIns="72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开始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" name="流程图: 过程 10">
              <a:extLst>
                <a:ext uri="{FF2B5EF4-FFF2-40B4-BE49-F238E27FC236}">
                  <a16:creationId xmlns:a16="http://schemas.microsoft.com/office/drawing/2014/main" id="{10D74632-37A0-4CB9-9847-CD1DEDEE7FA2}"/>
                </a:ext>
              </a:extLst>
            </p:cNvPr>
            <p:cNvSpPr/>
            <p:nvPr/>
          </p:nvSpPr>
          <p:spPr>
            <a:xfrm>
              <a:off x="1424524" y="751811"/>
              <a:ext cx="1080380" cy="296216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登入监控系统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" name="流程图: 决策 11">
              <a:extLst>
                <a:ext uri="{FF2B5EF4-FFF2-40B4-BE49-F238E27FC236}">
                  <a16:creationId xmlns:a16="http://schemas.microsoft.com/office/drawing/2014/main" id="{4A13FBC3-104F-476C-91D4-751BE338C38D}"/>
                </a:ext>
              </a:extLst>
            </p:cNvPr>
            <p:cNvSpPr/>
            <p:nvPr/>
          </p:nvSpPr>
          <p:spPr>
            <a:xfrm>
              <a:off x="1316891" y="2771119"/>
              <a:ext cx="1296670" cy="785100"/>
            </a:xfrm>
            <a:prstGeom prst="flowChartDecision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定时时间到？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" name="流程图: 过程 12">
              <a:extLst>
                <a:ext uri="{FF2B5EF4-FFF2-40B4-BE49-F238E27FC236}">
                  <a16:creationId xmlns:a16="http://schemas.microsoft.com/office/drawing/2014/main" id="{D49E25FA-1926-4A26-BCC3-43E5DC18A619}"/>
                </a:ext>
              </a:extLst>
            </p:cNvPr>
            <p:cNvSpPr/>
            <p:nvPr/>
          </p:nvSpPr>
          <p:spPr>
            <a:xfrm>
              <a:off x="3103496" y="751394"/>
              <a:ext cx="1224000" cy="296216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发送</a:t>
              </a:r>
              <a:r>
                <a:rPr lang="en-US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HTTP</a:t>
              </a: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请求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" name="流程图: 终止 13">
              <a:extLst>
                <a:ext uri="{FF2B5EF4-FFF2-40B4-BE49-F238E27FC236}">
                  <a16:creationId xmlns:a16="http://schemas.microsoft.com/office/drawing/2014/main" id="{88F9DBB8-E24A-4982-B4B1-B69C8B39E797}"/>
                </a:ext>
              </a:extLst>
            </p:cNvPr>
            <p:cNvSpPr/>
            <p:nvPr/>
          </p:nvSpPr>
          <p:spPr>
            <a:xfrm>
              <a:off x="3175827" y="2875452"/>
              <a:ext cx="1080210" cy="315354"/>
            </a:xfrm>
            <a:prstGeom prst="flowChartTerminator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72000" tIns="36000" rIns="72000" bIns="3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结束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" name="流程图: 过程 14">
              <a:extLst>
                <a:ext uri="{FF2B5EF4-FFF2-40B4-BE49-F238E27FC236}">
                  <a16:creationId xmlns:a16="http://schemas.microsoft.com/office/drawing/2014/main" id="{09EB02F0-330E-41C4-BC78-752DE25A29B4}"/>
                </a:ext>
              </a:extLst>
            </p:cNvPr>
            <p:cNvSpPr/>
            <p:nvPr/>
          </p:nvSpPr>
          <p:spPr>
            <a:xfrm>
              <a:off x="1424524" y="1379824"/>
              <a:ext cx="1080380" cy="491164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设置轮询的时间间隔</a:t>
              </a:r>
              <a:r>
                <a:rPr lang="en-US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" name="流程图: 过程 15">
              <a:extLst>
                <a:ext uri="{FF2B5EF4-FFF2-40B4-BE49-F238E27FC236}">
                  <a16:creationId xmlns:a16="http://schemas.microsoft.com/office/drawing/2014/main" id="{2CF67BD0-70B2-4900-9D23-AADAF05308C8}"/>
                </a:ext>
              </a:extLst>
            </p:cNvPr>
            <p:cNvSpPr/>
            <p:nvPr/>
          </p:nvSpPr>
          <p:spPr>
            <a:xfrm>
              <a:off x="1425159" y="2202786"/>
              <a:ext cx="1080380" cy="296216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开启定时器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" name="流程图: 过程 16">
              <a:extLst>
                <a:ext uri="{FF2B5EF4-FFF2-40B4-BE49-F238E27FC236}">
                  <a16:creationId xmlns:a16="http://schemas.microsoft.com/office/drawing/2014/main" id="{8D17F336-3691-48BA-9186-36E29D999AD4}"/>
                </a:ext>
              </a:extLst>
            </p:cNvPr>
            <p:cNvSpPr/>
            <p:nvPr/>
          </p:nvSpPr>
          <p:spPr>
            <a:xfrm>
              <a:off x="3104179" y="1469236"/>
              <a:ext cx="1224000" cy="296216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解析</a:t>
              </a:r>
              <a:r>
                <a:rPr lang="en-US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HTTP</a:t>
              </a: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响应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" name="流程图: 过程 17">
              <a:extLst>
                <a:ext uri="{FF2B5EF4-FFF2-40B4-BE49-F238E27FC236}">
                  <a16:creationId xmlns:a16="http://schemas.microsoft.com/office/drawing/2014/main" id="{6F62A2F9-881A-444F-B31D-EA5AF76873BD}"/>
                </a:ext>
              </a:extLst>
            </p:cNvPr>
            <p:cNvSpPr/>
            <p:nvPr/>
          </p:nvSpPr>
          <p:spPr>
            <a:xfrm>
              <a:off x="3104180" y="2186786"/>
              <a:ext cx="1224000" cy="296216"/>
            </a:xfrm>
            <a:prstGeom prst="flowChartProcess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36000" tIns="108000" rIns="3600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更新页面和图表</a:t>
              </a:r>
              <a:endParaRPr 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60BA7DF4-CB51-4DA6-A5C2-2B73C9BFF235}"/>
                </a:ext>
              </a:extLst>
            </p:cNvPr>
            <p:cNvCxnSpPr>
              <a:stCxn id="10" idx="2"/>
              <a:endCxn id="11" idx="0"/>
            </p:cNvCxnSpPr>
            <p:nvPr/>
          </p:nvCxnSpPr>
          <p:spPr>
            <a:xfrm flipH="1">
              <a:off x="1964714" y="455831"/>
              <a:ext cx="546" cy="295980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5C878DFC-58FE-484F-8AAA-BD7BBD534B7E}"/>
                </a:ext>
              </a:extLst>
            </p:cNvPr>
            <p:cNvCxnSpPr>
              <a:stCxn id="11" idx="2"/>
              <a:endCxn id="15" idx="0"/>
            </p:cNvCxnSpPr>
            <p:nvPr/>
          </p:nvCxnSpPr>
          <p:spPr>
            <a:xfrm>
              <a:off x="1964714" y="1048027"/>
              <a:ext cx="0" cy="331797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A46CC4B3-70CC-4784-A8F1-6A99CFF125D9}"/>
                </a:ext>
              </a:extLst>
            </p:cNvPr>
            <p:cNvCxnSpPr>
              <a:stCxn id="15" idx="2"/>
              <a:endCxn id="16" idx="0"/>
            </p:cNvCxnSpPr>
            <p:nvPr/>
          </p:nvCxnSpPr>
          <p:spPr>
            <a:xfrm>
              <a:off x="1964714" y="1870988"/>
              <a:ext cx="635" cy="331798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6DD57390-864D-4E9D-97FF-72792B61D558}"/>
                </a:ext>
              </a:extLst>
            </p:cNvPr>
            <p:cNvCxnSpPr>
              <a:stCxn id="16" idx="2"/>
              <a:endCxn id="12" idx="0"/>
            </p:cNvCxnSpPr>
            <p:nvPr/>
          </p:nvCxnSpPr>
          <p:spPr>
            <a:xfrm flipH="1">
              <a:off x="1965226" y="2499002"/>
              <a:ext cx="123" cy="272117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3" name="连接符: 肘形 22">
              <a:extLst>
                <a:ext uri="{FF2B5EF4-FFF2-40B4-BE49-F238E27FC236}">
                  <a16:creationId xmlns:a16="http://schemas.microsoft.com/office/drawing/2014/main" id="{4311E53B-95CA-4534-8131-AFDDFCBB166A}"/>
                </a:ext>
              </a:extLst>
            </p:cNvPr>
            <p:cNvCxnSpPr>
              <a:stCxn id="12" idx="3"/>
              <a:endCxn id="13" idx="0"/>
            </p:cNvCxnSpPr>
            <p:nvPr/>
          </p:nvCxnSpPr>
          <p:spPr>
            <a:xfrm flipV="1">
              <a:off x="2613561" y="751394"/>
              <a:ext cx="1101935" cy="2412275"/>
            </a:xfrm>
            <a:prstGeom prst="bentConnector4">
              <a:avLst>
                <a:gd name="adj1" fmla="val 22231"/>
                <a:gd name="adj2" fmla="val 106253"/>
              </a:avLst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连接符: 肘形 23">
              <a:extLst>
                <a:ext uri="{FF2B5EF4-FFF2-40B4-BE49-F238E27FC236}">
                  <a16:creationId xmlns:a16="http://schemas.microsoft.com/office/drawing/2014/main" id="{596E8265-8FD3-402B-83CB-9632ADF27656}"/>
                </a:ext>
              </a:extLst>
            </p:cNvPr>
            <p:cNvCxnSpPr>
              <a:stCxn id="12" idx="1"/>
            </p:cNvCxnSpPr>
            <p:nvPr/>
          </p:nvCxnSpPr>
          <p:spPr>
            <a:xfrm rot="10800000" flipH="1">
              <a:off x="1316891" y="2633134"/>
              <a:ext cx="654148" cy="530537"/>
            </a:xfrm>
            <a:prstGeom prst="bentConnector3">
              <a:avLst>
                <a:gd name="adj1" fmla="val -33782"/>
              </a:avLst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46C5F336-8CD8-43D9-9CB3-A49C96C531E8}"/>
                </a:ext>
              </a:extLst>
            </p:cNvPr>
            <p:cNvCxnSpPr>
              <a:endCxn id="17" idx="0"/>
            </p:cNvCxnSpPr>
            <p:nvPr/>
          </p:nvCxnSpPr>
          <p:spPr>
            <a:xfrm>
              <a:off x="3714999" y="1102441"/>
              <a:ext cx="1180" cy="366794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F348CE45-D15B-41E7-875D-A418CC503DAC}"/>
                </a:ext>
              </a:extLst>
            </p:cNvPr>
            <p:cNvCxnSpPr>
              <a:stCxn id="17" idx="2"/>
              <a:endCxn id="18" idx="0"/>
            </p:cNvCxnSpPr>
            <p:nvPr/>
          </p:nvCxnSpPr>
          <p:spPr>
            <a:xfrm>
              <a:off x="3716179" y="1765452"/>
              <a:ext cx="1" cy="421334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E43B9DE5-96D9-4501-A3F7-631E15DF4AD5}"/>
                </a:ext>
              </a:extLst>
            </p:cNvPr>
            <p:cNvCxnSpPr>
              <a:stCxn id="18" idx="2"/>
              <a:endCxn id="14" idx="0"/>
            </p:cNvCxnSpPr>
            <p:nvPr/>
          </p:nvCxnSpPr>
          <p:spPr>
            <a:xfrm flipH="1">
              <a:off x="3715932" y="2483002"/>
              <a:ext cx="248" cy="392450"/>
            </a:xfrm>
            <a:prstGeom prst="straightConnector1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157C3FC5-6CBE-4440-B0A4-3D261FB5C1E3}"/>
              </a:ext>
            </a:extLst>
          </p:cNvPr>
          <p:cNvSpPr/>
          <p:nvPr/>
        </p:nvSpPr>
        <p:spPr>
          <a:xfrm>
            <a:off x="359996" y="2041548"/>
            <a:ext cx="3734409" cy="4099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通过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轮询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的方式获取数据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设置定时器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发送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请求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解析返回的数据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页面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局部更新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Ajax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技术）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只需请求少量的数据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减小对网络带宽的需求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不用重新加载整个页面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A037AED-CDBB-40ED-BEE0-80E77C646B8F}"/>
              </a:ext>
            </a:extLst>
          </p:cNvPr>
          <p:cNvSpPr/>
          <p:nvPr/>
        </p:nvSpPr>
        <p:spPr>
          <a:xfrm>
            <a:off x="400051" y="1448468"/>
            <a:ext cx="3647152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远程监控的数据需要不断的更新。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8412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F8A576-16D3-461C-A7C6-FA029A45D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实验与分析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584261-C0B4-406A-BC63-29A422B02A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27011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2779FA-38F9-4E0F-A7AE-3F26C49FA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实验平台搭建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D48AD3-971D-41F6-89ED-1AEF491FEC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137C77BE-A705-4B94-8763-93B4FC9C7BDF}"/>
              </a:ext>
            </a:extLst>
          </p:cNvPr>
          <p:cNvSpPr/>
          <p:nvPr/>
        </p:nvSpPr>
        <p:spPr>
          <a:xfrm>
            <a:off x="359996" y="843128"/>
            <a:ext cx="18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硬件系统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FC4F88-5E6A-44DE-8554-8B93D81E59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1" t="8187" r="5118" b="10233"/>
          <a:stretch/>
        </p:blipFill>
        <p:spPr>
          <a:xfrm>
            <a:off x="1035321" y="2145584"/>
            <a:ext cx="7136830" cy="326373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12022E9-22E8-4135-B59B-5D058D9121C0}"/>
              </a:ext>
            </a:extLst>
          </p:cNvPr>
          <p:cNvSpPr txBox="1"/>
          <p:nvPr/>
        </p:nvSpPr>
        <p:spPr>
          <a:xfrm>
            <a:off x="1280479" y="3198167"/>
            <a:ext cx="1112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服务器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0258B17-301C-44B3-8103-AE75F4B4A9A7}"/>
              </a:ext>
            </a:extLst>
          </p:cNvPr>
          <p:cNvSpPr txBox="1"/>
          <p:nvPr/>
        </p:nvSpPr>
        <p:spPr>
          <a:xfrm>
            <a:off x="3109779" y="4065914"/>
            <a:ext cx="2040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视觉检测平台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F06B848-7DC3-41C3-AAD2-2280CE9818E6}"/>
              </a:ext>
            </a:extLst>
          </p:cNvPr>
          <p:cNvSpPr txBox="1"/>
          <p:nvPr/>
        </p:nvSpPr>
        <p:spPr>
          <a:xfrm>
            <a:off x="6030260" y="4065914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机</a:t>
            </a:r>
          </a:p>
        </p:txBody>
      </p:sp>
    </p:spTree>
    <p:extLst>
      <p:ext uri="{BB962C8B-B14F-4D97-AF65-F5344CB8AC3E}">
        <p14:creationId xmlns:p14="http://schemas.microsoft.com/office/powerpoint/2010/main" val="5332312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2779FA-38F9-4E0F-A7AE-3F26C49FA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实验平台搭建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D48AD3-971D-41F6-89ED-1AEF491FEC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137C77BE-A705-4B94-8763-93B4FC9C7BDF}"/>
              </a:ext>
            </a:extLst>
          </p:cNvPr>
          <p:cNvSpPr/>
          <p:nvPr/>
        </p:nvSpPr>
        <p:spPr>
          <a:xfrm>
            <a:off x="359996" y="843128"/>
            <a:ext cx="18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软件系统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27" name="画布 1">
            <a:extLst>
              <a:ext uri="{FF2B5EF4-FFF2-40B4-BE49-F238E27FC236}">
                <a16:creationId xmlns:a16="http://schemas.microsoft.com/office/drawing/2014/main" id="{BBE9B6A9-7262-435F-9577-88F382DBC04E}"/>
              </a:ext>
            </a:extLst>
          </p:cNvPr>
          <p:cNvGrpSpPr>
            <a:grpSpLocks noChangeAspect="1"/>
          </p:cNvGrpSpPr>
          <p:nvPr/>
        </p:nvGrpSpPr>
        <p:grpSpPr>
          <a:xfrm>
            <a:off x="1347775" y="2282493"/>
            <a:ext cx="6075812" cy="2931319"/>
            <a:chOff x="535756" y="92184"/>
            <a:chExt cx="4292104" cy="2070756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F36DC59F-1315-45DB-8A39-006B312BB69A}"/>
                </a:ext>
              </a:extLst>
            </p:cNvPr>
            <p:cNvSpPr/>
            <p:nvPr/>
          </p:nvSpPr>
          <p:spPr>
            <a:xfrm>
              <a:off x="2332512" y="656437"/>
              <a:ext cx="900000" cy="288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数据库</a:t>
              </a:r>
              <a:endParaRPr 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7CD13F4-2BBF-4027-96F1-8C8BEC61FE3C}"/>
                </a:ext>
              </a:extLst>
            </p:cNvPr>
            <p:cNvSpPr/>
            <p:nvPr/>
          </p:nvSpPr>
          <p:spPr>
            <a:xfrm>
              <a:off x="742043" y="657009"/>
              <a:ext cx="900000" cy="288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视觉检测</a:t>
              </a:r>
              <a:endParaRPr 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0524258-CA1E-4157-8057-44AF5289F872}"/>
                </a:ext>
              </a:extLst>
            </p:cNvPr>
            <p:cNvSpPr/>
            <p:nvPr/>
          </p:nvSpPr>
          <p:spPr>
            <a:xfrm>
              <a:off x="2296718" y="92184"/>
              <a:ext cx="972000" cy="288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上位机软件</a:t>
              </a:r>
              <a:endParaRPr 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DC660E0-07FD-4C0A-BCC9-78106DEEA05D}"/>
                </a:ext>
              </a:extLst>
            </p:cNvPr>
            <p:cNvSpPr/>
            <p:nvPr/>
          </p:nvSpPr>
          <p:spPr>
            <a:xfrm>
              <a:off x="3924679" y="657109"/>
              <a:ext cx="900000" cy="288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通讯</a:t>
              </a:r>
              <a:endParaRPr 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E3EBF144-A803-4D3E-9DC2-0EB3810D5826}"/>
                </a:ext>
              </a:extLst>
            </p:cNvPr>
            <p:cNvCxnSpPr>
              <a:stCxn id="31" idx="2"/>
              <a:endCxn id="29" idx="0"/>
            </p:cNvCxnSpPr>
            <p:nvPr/>
          </p:nvCxnSpPr>
          <p:spPr>
            <a:xfrm flipH="1">
              <a:off x="2782512" y="380184"/>
              <a:ext cx="206" cy="276253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34" name="连接符: 肘形 33">
              <a:extLst>
                <a:ext uri="{FF2B5EF4-FFF2-40B4-BE49-F238E27FC236}">
                  <a16:creationId xmlns:a16="http://schemas.microsoft.com/office/drawing/2014/main" id="{0BEB7EF1-5287-42CE-8359-F8498D0639F6}"/>
                </a:ext>
              </a:extLst>
            </p:cNvPr>
            <p:cNvCxnSpPr>
              <a:stCxn id="30" idx="0"/>
              <a:endCxn id="32" idx="0"/>
            </p:cNvCxnSpPr>
            <p:nvPr/>
          </p:nvCxnSpPr>
          <p:spPr>
            <a:xfrm rot="16200000" flipH="1">
              <a:off x="2783311" y="-934259"/>
              <a:ext cx="100" cy="3182636"/>
            </a:xfrm>
            <a:prstGeom prst="bentConnector3">
              <a:avLst>
                <a:gd name="adj1" fmla="val -140368000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EEAADA1A-3B89-4A6C-9D72-1927D179938B}"/>
                </a:ext>
              </a:extLst>
            </p:cNvPr>
            <p:cNvSpPr/>
            <p:nvPr/>
          </p:nvSpPr>
          <p:spPr>
            <a:xfrm>
              <a:off x="535756" y="1190940"/>
              <a:ext cx="324000" cy="972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图像采集</a:t>
              </a:r>
              <a:endParaRPr 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195D39A2-4DDB-44F2-99F2-9DF4829B54B0}"/>
                </a:ext>
              </a:extLst>
            </p:cNvPr>
            <p:cNvSpPr/>
            <p:nvPr/>
          </p:nvSpPr>
          <p:spPr>
            <a:xfrm>
              <a:off x="1029826" y="1190429"/>
              <a:ext cx="324000" cy="972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缺陷检测</a:t>
              </a:r>
              <a:endParaRPr 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69FAC75-3387-4E62-9E04-E8C9DCC86AAC}"/>
                </a:ext>
              </a:extLst>
            </p:cNvPr>
            <p:cNvSpPr/>
            <p:nvPr/>
          </p:nvSpPr>
          <p:spPr>
            <a:xfrm>
              <a:off x="1533306" y="1190429"/>
              <a:ext cx="324000" cy="972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图像显示</a:t>
              </a:r>
              <a:endParaRPr 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2D9E5A6F-4CD0-4E96-A38C-1E32FE2CBDD9}"/>
                </a:ext>
              </a:extLst>
            </p:cNvPr>
            <p:cNvCxnSpPr>
              <a:stCxn id="30" idx="2"/>
              <a:endCxn id="36" idx="0"/>
            </p:cNvCxnSpPr>
            <p:nvPr/>
          </p:nvCxnSpPr>
          <p:spPr>
            <a:xfrm flipH="1">
              <a:off x="1191826" y="945009"/>
              <a:ext cx="217" cy="24542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39" name="连接符: 肘形 38">
              <a:extLst>
                <a:ext uri="{FF2B5EF4-FFF2-40B4-BE49-F238E27FC236}">
                  <a16:creationId xmlns:a16="http://schemas.microsoft.com/office/drawing/2014/main" id="{C12F6D79-6558-4518-8555-5C30E549D0A5}"/>
                </a:ext>
              </a:extLst>
            </p:cNvPr>
            <p:cNvCxnSpPr>
              <a:stCxn id="35" idx="0"/>
              <a:endCxn id="37" idx="0"/>
            </p:cNvCxnSpPr>
            <p:nvPr/>
          </p:nvCxnSpPr>
          <p:spPr>
            <a:xfrm rot="5400000" flipH="1" flipV="1">
              <a:off x="1196276" y="691910"/>
              <a:ext cx="511" cy="997550"/>
            </a:xfrm>
            <a:prstGeom prst="bentConnector3">
              <a:avLst>
                <a:gd name="adj1" fmla="val 21201370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968A6C66-15F7-41AD-9F9A-E6AC9D2A0E59}"/>
                </a:ext>
              </a:extLst>
            </p:cNvPr>
            <p:cNvSpPr/>
            <p:nvPr/>
          </p:nvSpPr>
          <p:spPr>
            <a:xfrm>
              <a:off x="2124526" y="1190639"/>
              <a:ext cx="324000" cy="972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数据库配置</a:t>
              </a:r>
              <a:endParaRPr 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D5F7C475-4BD0-44AF-A56A-27A9AC4BE739}"/>
                </a:ext>
              </a:extLst>
            </p:cNvPr>
            <p:cNvSpPr/>
            <p:nvPr/>
          </p:nvSpPr>
          <p:spPr>
            <a:xfrm>
              <a:off x="2620501" y="1190429"/>
              <a:ext cx="324000" cy="972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数据保存</a:t>
              </a:r>
              <a:endParaRPr 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4E668392-5FAE-4AE8-A4E8-6A9B766E1A1F}"/>
                </a:ext>
              </a:extLst>
            </p:cNvPr>
            <p:cNvSpPr/>
            <p:nvPr/>
          </p:nvSpPr>
          <p:spPr>
            <a:xfrm>
              <a:off x="3122076" y="1190429"/>
              <a:ext cx="324000" cy="972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数据查询</a:t>
              </a:r>
              <a:endParaRPr 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43" name="连接符: 肘形 42">
              <a:extLst>
                <a:ext uri="{FF2B5EF4-FFF2-40B4-BE49-F238E27FC236}">
                  <a16:creationId xmlns:a16="http://schemas.microsoft.com/office/drawing/2014/main" id="{FF0D3525-21FC-415D-A07E-73AF61BC5EDC}"/>
                </a:ext>
              </a:extLst>
            </p:cNvPr>
            <p:cNvCxnSpPr>
              <a:stCxn id="40" idx="0"/>
              <a:endCxn id="42" idx="0"/>
            </p:cNvCxnSpPr>
            <p:nvPr/>
          </p:nvCxnSpPr>
          <p:spPr>
            <a:xfrm rot="5400000" flipH="1" flipV="1">
              <a:off x="2785196" y="691759"/>
              <a:ext cx="210" cy="997550"/>
            </a:xfrm>
            <a:prstGeom prst="bentConnector3">
              <a:avLst>
                <a:gd name="adj1" fmla="val 55555238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A69822FC-8032-40D3-B085-8DB491A9FB1D}"/>
                </a:ext>
              </a:extLst>
            </p:cNvPr>
            <p:cNvCxnSpPr>
              <a:stCxn id="29" idx="2"/>
              <a:endCxn id="41" idx="0"/>
            </p:cNvCxnSpPr>
            <p:nvPr/>
          </p:nvCxnSpPr>
          <p:spPr>
            <a:xfrm flipH="1">
              <a:off x="2782501" y="944437"/>
              <a:ext cx="11" cy="245992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37A9CC3C-F910-495B-8020-790963DDF58D}"/>
                </a:ext>
              </a:extLst>
            </p:cNvPr>
            <p:cNvSpPr/>
            <p:nvPr/>
          </p:nvSpPr>
          <p:spPr>
            <a:xfrm>
              <a:off x="3924815" y="1190429"/>
              <a:ext cx="324000" cy="972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40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数据库连接</a:t>
              </a:r>
              <a:endParaRPr 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E9997C53-6251-4DF4-A968-C51DCB85A007}"/>
                </a:ext>
              </a:extLst>
            </p:cNvPr>
            <p:cNvSpPr/>
            <p:nvPr/>
          </p:nvSpPr>
          <p:spPr>
            <a:xfrm>
              <a:off x="4503860" y="1190429"/>
              <a:ext cx="324000" cy="972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en-US" sz="140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en-US" sz="140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en-US" sz="140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lang="zh-CN" sz="140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通讯</a:t>
              </a:r>
              <a:endParaRPr 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47" name="连接符: 肘形 46">
              <a:extLst>
                <a:ext uri="{FF2B5EF4-FFF2-40B4-BE49-F238E27FC236}">
                  <a16:creationId xmlns:a16="http://schemas.microsoft.com/office/drawing/2014/main" id="{F9CA368F-40B2-40FE-BAA5-A5085C19BB01}"/>
                </a:ext>
              </a:extLst>
            </p:cNvPr>
            <p:cNvCxnSpPr>
              <a:stCxn id="32" idx="2"/>
              <a:endCxn id="45" idx="0"/>
            </p:cNvCxnSpPr>
            <p:nvPr/>
          </p:nvCxnSpPr>
          <p:spPr>
            <a:xfrm rot="5400000">
              <a:off x="4108087" y="923837"/>
              <a:ext cx="245320" cy="287864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48" name="连接符: 肘形 47">
              <a:extLst>
                <a:ext uri="{FF2B5EF4-FFF2-40B4-BE49-F238E27FC236}">
                  <a16:creationId xmlns:a16="http://schemas.microsoft.com/office/drawing/2014/main" id="{E885B268-5AF7-47EF-A1D9-570269D9F5B9}"/>
                </a:ext>
              </a:extLst>
            </p:cNvPr>
            <p:cNvCxnSpPr>
              <a:stCxn id="32" idx="2"/>
              <a:endCxn id="46" idx="0"/>
            </p:cNvCxnSpPr>
            <p:nvPr/>
          </p:nvCxnSpPr>
          <p:spPr>
            <a:xfrm rot="16200000" flipH="1">
              <a:off x="4397609" y="922178"/>
              <a:ext cx="245320" cy="291181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sp>
        <p:nvSpPr>
          <p:cNvPr id="49" name="矩形 48">
            <a:extLst>
              <a:ext uri="{FF2B5EF4-FFF2-40B4-BE49-F238E27FC236}">
                <a16:creationId xmlns:a16="http://schemas.microsoft.com/office/drawing/2014/main" id="{36C1BA36-6740-48D4-ADA4-337BF772548D}"/>
              </a:ext>
            </a:extLst>
          </p:cNvPr>
          <p:cNvSpPr/>
          <p:nvPr/>
        </p:nvSpPr>
        <p:spPr>
          <a:xfrm>
            <a:off x="359998" y="1542256"/>
            <a:ext cx="24520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功能模块划分</a:t>
            </a:r>
            <a:endParaRPr lang="en-US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331072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2779FA-38F9-4E0F-A7AE-3F26C49FA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实验平台搭建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D48AD3-971D-41F6-89ED-1AEF491FEC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137C77BE-A705-4B94-8763-93B4FC9C7BDF}"/>
              </a:ext>
            </a:extLst>
          </p:cNvPr>
          <p:cNvSpPr/>
          <p:nvPr/>
        </p:nvSpPr>
        <p:spPr>
          <a:xfrm>
            <a:off x="359996" y="843128"/>
            <a:ext cx="18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软件系统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3336DC-FB7A-4CB5-B546-341639312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000" y="2053329"/>
            <a:ext cx="5400000" cy="387305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F7572A2-A392-4F7C-9A40-26136CCEEBA4}"/>
              </a:ext>
            </a:extLst>
          </p:cNvPr>
          <p:cNvSpPr/>
          <p:nvPr/>
        </p:nvSpPr>
        <p:spPr>
          <a:xfrm>
            <a:off x="359996" y="1442691"/>
            <a:ext cx="32287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视觉检测软件界面</a:t>
            </a:r>
            <a:endParaRPr lang="en-US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928506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2779FA-38F9-4E0F-A7AE-3F26C49FA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缺陷检测实验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D48AD3-971D-41F6-89ED-1AEF491FEC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0B60A929-0630-47E7-8C5D-769B88FB85F2}"/>
              </a:ext>
            </a:extLst>
          </p:cNvPr>
          <p:cNvSpPr/>
          <p:nvPr/>
        </p:nvSpPr>
        <p:spPr>
          <a:xfrm>
            <a:off x="359995" y="843128"/>
            <a:ext cx="36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缺陷检测的图像处理算法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83" name="画布 437">
            <a:extLst>
              <a:ext uri="{FF2B5EF4-FFF2-40B4-BE49-F238E27FC236}">
                <a16:creationId xmlns:a16="http://schemas.microsoft.com/office/drawing/2014/main" id="{28D54773-9CEF-4094-901E-1A67C15F9277}"/>
              </a:ext>
            </a:extLst>
          </p:cNvPr>
          <p:cNvGrpSpPr>
            <a:grpSpLocks noChangeAspect="1"/>
          </p:cNvGrpSpPr>
          <p:nvPr/>
        </p:nvGrpSpPr>
        <p:grpSpPr>
          <a:xfrm>
            <a:off x="1794675" y="1803698"/>
            <a:ext cx="5658250" cy="4699924"/>
            <a:chOff x="0" y="0"/>
            <a:chExt cx="5388610" cy="5908040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472A1E87-8A95-4F6F-B6CE-99BD6714AE0B}"/>
                </a:ext>
              </a:extLst>
            </p:cNvPr>
            <p:cNvSpPr/>
            <p:nvPr/>
          </p:nvSpPr>
          <p:spPr>
            <a:xfrm>
              <a:off x="0" y="0"/>
              <a:ext cx="5388610" cy="5908040"/>
            </a:xfrm>
            <a:prstGeom prst="rect">
              <a:avLst/>
            </a:prstGeom>
            <a:solidFill>
              <a:prstClr val="white"/>
            </a:solidFill>
          </p:spPr>
        </p: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42D6E992-AAA0-41B9-A4CF-2C60B1971D8D}"/>
                </a:ext>
              </a:extLst>
            </p:cNvPr>
            <p:cNvGrpSpPr/>
            <p:nvPr/>
          </p:nvGrpSpPr>
          <p:grpSpPr>
            <a:xfrm>
              <a:off x="638489" y="131569"/>
              <a:ext cx="3980403" cy="5695625"/>
              <a:chOff x="162239" y="175699"/>
              <a:chExt cx="3980403" cy="5695625"/>
            </a:xfrm>
          </p:grpSpPr>
          <p:sp>
            <p:nvSpPr>
              <p:cNvPr id="86" name="文本框 399">
                <a:extLst>
                  <a:ext uri="{FF2B5EF4-FFF2-40B4-BE49-F238E27FC236}">
                    <a16:creationId xmlns:a16="http://schemas.microsoft.com/office/drawing/2014/main" id="{05BF0DB1-9E19-4B1F-96A5-876B2DABC672}"/>
                  </a:ext>
                </a:extLst>
              </p:cNvPr>
              <p:cNvSpPr txBox="1"/>
              <p:nvPr/>
            </p:nvSpPr>
            <p:spPr>
              <a:xfrm>
                <a:off x="2721784" y="1367967"/>
                <a:ext cx="223130" cy="245407"/>
              </a:xfrm>
              <a:prstGeom prst="rect">
                <a:avLst/>
              </a:prstGeom>
              <a:solidFill>
                <a:sysClr val="window" lastClr="FFFFFF"/>
              </a:solidFill>
              <a:ln w="6350">
                <a:noFill/>
              </a:ln>
              <a:effectLst/>
            </p:spPr>
            <p:txBody>
              <a:bodyPr rot="0" spcFirstLastPara="0" vert="horz" wrap="non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否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7" name="文本框 400">
                <a:extLst>
                  <a:ext uri="{FF2B5EF4-FFF2-40B4-BE49-F238E27FC236}">
                    <a16:creationId xmlns:a16="http://schemas.microsoft.com/office/drawing/2014/main" id="{3A0878EC-2C7B-47F1-B7E2-6E4E6531EE27}"/>
                  </a:ext>
                </a:extLst>
              </p:cNvPr>
              <p:cNvSpPr txBox="1"/>
              <p:nvPr/>
            </p:nvSpPr>
            <p:spPr>
              <a:xfrm>
                <a:off x="3631558" y="774429"/>
                <a:ext cx="223130" cy="285995"/>
              </a:xfrm>
              <a:prstGeom prst="rect">
                <a:avLst/>
              </a:prstGeom>
              <a:solidFill>
                <a:sysClr val="window" lastClr="FFFFFF"/>
              </a:solidFill>
              <a:ln w="6350">
                <a:noFill/>
              </a:ln>
              <a:effectLst/>
            </p:spPr>
            <p:txBody>
              <a:bodyPr rot="0" spcFirstLastPara="0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是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8" name="文本框 401">
                <a:extLst>
                  <a:ext uri="{FF2B5EF4-FFF2-40B4-BE49-F238E27FC236}">
                    <a16:creationId xmlns:a16="http://schemas.microsoft.com/office/drawing/2014/main" id="{1954FD1F-2B3B-4F6B-A239-901B5E5EBC6F}"/>
                  </a:ext>
                </a:extLst>
              </p:cNvPr>
              <p:cNvSpPr txBox="1"/>
              <p:nvPr/>
            </p:nvSpPr>
            <p:spPr>
              <a:xfrm>
                <a:off x="162239" y="2177558"/>
                <a:ext cx="223130" cy="285995"/>
              </a:xfrm>
              <a:prstGeom prst="rect">
                <a:avLst/>
              </a:prstGeom>
              <a:solidFill>
                <a:sysClr val="window" lastClr="FFFFFF"/>
              </a:solidFill>
              <a:ln w="6350">
                <a:noFill/>
              </a:ln>
              <a:effectLst/>
            </p:spPr>
            <p:txBody>
              <a:bodyPr rot="0" spcFirstLastPara="0" vert="horz" wrap="non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是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9" name="文本框 402">
                <a:extLst>
                  <a:ext uri="{FF2B5EF4-FFF2-40B4-BE49-F238E27FC236}">
                    <a16:creationId xmlns:a16="http://schemas.microsoft.com/office/drawing/2014/main" id="{967BEBB8-F1E3-4511-9832-6C28E3424733}"/>
                  </a:ext>
                </a:extLst>
              </p:cNvPr>
              <p:cNvSpPr txBox="1"/>
              <p:nvPr/>
            </p:nvSpPr>
            <p:spPr>
              <a:xfrm>
                <a:off x="774274" y="2763712"/>
                <a:ext cx="223130" cy="285995"/>
              </a:xfrm>
              <a:prstGeom prst="rect">
                <a:avLst/>
              </a:prstGeom>
              <a:solidFill>
                <a:sysClr val="window" lastClr="FFFFFF"/>
              </a:solidFill>
              <a:ln w="6350">
                <a:noFill/>
              </a:ln>
              <a:effectLst/>
            </p:spPr>
            <p:txBody>
              <a:bodyPr rot="0" spcFirstLastPara="0" vert="horz" wrap="non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否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0" name="流程图: 终止 89">
                <a:extLst>
                  <a:ext uri="{FF2B5EF4-FFF2-40B4-BE49-F238E27FC236}">
                    <a16:creationId xmlns:a16="http://schemas.microsoft.com/office/drawing/2014/main" id="{AEE647D2-868E-43C4-94E9-3DEB8370E623}"/>
                  </a:ext>
                </a:extLst>
              </p:cNvPr>
              <p:cNvSpPr/>
              <p:nvPr/>
            </p:nvSpPr>
            <p:spPr>
              <a:xfrm>
                <a:off x="493348" y="175699"/>
                <a:ext cx="1079509" cy="416119"/>
              </a:xfrm>
              <a:prstGeom prst="flowChartTerminator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72000" tIns="36000" rIns="72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5000"/>
                  </a:lnSpc>
                  <a:spcAft>
                    <a:spcPts val="0"/>
                  </a:spcAft>
                </a:pPr>
                <a:r>
                  <a:rPr lang="zh-CN" sz="105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开始</a:t>
                </a:r>
              </a:p>
            </p:txBody>
          </p:sp>
          <p:sp>
            <p:nvSpPr>
              <p:cNvPr id="91" name="流程图: 数据 90">
                <a:extLst>
                  <a:ext uri="{FF2B5EF4-FFF2-40B4-BE49-F238E27FC236}">
                    <a16:creationId xmlns:a16="http://schemas.microsoft.com/office/drawing/2014/main" id="{FE5F8E48-FD7E-4BFE-A864-10362EAEA7A4}"/>
                  </a:ext>
                </a:extLst>
              </p:cNvPr>
              <p:cNvSpPr/>
              <p:nvPr/>
            </p:nvSpPr>
            <p:spPr>
              <a:xfrm>
                <a:off x="385367" y="815457"/>
                <a:ext cx="1295810" cy="402250"/>
              </a:xfrm>
              <a:prstGeom prst="flowChartInputOutput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5000"/>
                  </a:lnSpc>
                  <a:spcAft>
                    <a:spcPts val="0"/>
                  </a:spcAft>
                </a:pPr>
                <a:r>
                  <a:rPr lang="zh-CN" sz="105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读取图片</a:t>
                </a:r>
              </a:p>
            </p:txBody>
          </p:sp>
          <p:sp>
            <p:nvSpPr>
              <p:cNvPr id="92" name="流程图: 过程 91">
                <a:extLst>
                  <a:ext uri="{FF2B5EF4-FFF2-40B4-BE49-F238E27FC236}">
                    <a16:creationId xmlns:a16="http://schemas.microsoft.com/office/drawing/2014/main" id="{650CA10E-1CB8-446B-AEE5-E7EC0E1E830A}"/>
                  </a:ext>
                </a:extLst>
              </p:cNvPr>
              <p:cNvSpPr/>
              <p:nvPr/>
            </p:nvSpPr>
            <p:spPr>
              <a:xfrm>
                <a:off x="493002" y="1426280"/>
                <a:ext cx="1080380" cy="393995"/>
              </a:xfrm>
              <a:prstGeom prst="flowChartProcess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工件检测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3" name="流程图: 决策 92">
                <a:extLst>
                  <a:ext uri="{FF2B5EF4-FFF2-40B4-BE49-F238E27FC236}">
                    <a16:creationId xmlns:a16="http://schemas.microsoft.com/office/drawing/2014/main" id="{25645B9F-A323-40FC-BD38-378CA0CA8685}"/>
                  </a:ext>
                </a:extLst>
              </p:cNvPr>
              <p:cNvSpPr/>
              <p:nvPr/>
            </p:nvSpPr>
            <p:spPr>
              <a:xfrm>
                <a:off x="385369" y="2037395"/>
                <a:ext cx="1296670" cy="776852"/>
              </a:xfrm>
              <a:prstGeom prst="flowChartDecision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工件缺失？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4" name="流程图: 过程 93">
                <a:extLst>
                  <a:ext uri="{FF2B5EF4-FFF2-40B4-BE49-F238E27FC236}">
                    <a16:creationId xmlns:a16="http://schemas.microsoft.com/office/drawing/2014/main" id="{B58C7D7E-880B-47EB-8FFC-972E055E1BFE}"/>
                  </a:ext>
                </a:extLst>
              </p:cNvPr>
              <p:cNvSpPr/>
              <p:nvPr/>
            </p:nvSpPr>
            <p:spPr>
              <a:xfrm>
                <a:off x="493002" y="3030159"/>
                <a:ext cx="1080380" cy="393995"/>
              </a:xfrm>
              <a:prstGeom prst="flowChartProcess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工件定位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5" name="流程图: 过程 94">
                <a:extLst>
                  <a:ext uri="{FF2B5EF4-FFF2-40B4-BE49-F238E27FC236}">
                    <a16:creationId xmlns:a16="http://schemas.microsoft.com/office/drawing/2014/main" id="{59661075-8115-4F16-B3B6-97080ABE21FF}"/>
                  </a:ext>
                </a:extLst>
              </p:cNvPr>
              <p:cNvSpPr/>
              <p:nvPr/>
            </p:nvSpPr>
            <p:spPr>
              <a:xfrm>
                <a:off x="493092" y="3640541"/>
                <a:ext cx="1080380" cy="393995"/>
              </a:xfrm>
              <a:prstGeom prst="flowChartProcess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设置</a:t>
                </a:r>
                <a:r>
                  <a:rPr lang="en-US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ROI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6" name="流程图: 终止 95">
                <a:extLst>
                  <a:ext uri="{FF2B5EF4-FFF2-40B4-BE49-F238E27FC236}">
                    <a16:creationId xmlns:a16="http://schemas.microsoft.com/office/drawing/2014/main" id="{17A59792-360C-4B83-B4EA-DE7D05BCDA5A}"/>
                  </a:ext>
                </a:extLst>
              </p:cNvPr>
              <p:cNvSpPr/>
              <p:nvPr/>
            </p:nvSpPr>
            <p:spPr>
              <a:xfrm>
                <a:off x="1752766" y="5516268"/>
                <a:ext cx="1080210" cy="355056"/>
              </a:xfrm>
              <a:prstGeom prst="flowChartTerminator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72000" tIns="36000" rIns="72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结束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7" name="流程图: 过程 96">
                <a:extLst>
                  <a:ext uri="{FF2B5EF4-FFF2-40B4-BE49-F238E27FC236}">
                    <a16:creationId xmlns:a16="http://schemas.microsoft.com/office/drawing/2014/main" id="{94FBE776-2B18-4482-9A1A-CDBE82993C93}"/>
                  </a:ext>
                </a:extLst>
              </p:cNvPr>
              <p:cNvSpPr/>
              <p:nvPr/>
            </p:nvSpPr>
            <p:spPr>
              <a:xfrm>
                <a:off x="492477" y="4257657"/>
                <a:ext cx="1080380" cy="393995"/>
              </a:xfrm>
              <a:prstGeom prst="flowChartProcess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金属片检测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8" name="流程图: 过程 97">
                <a:extLst>
                  <a:ext uri="{FF2B5EF4-FFF2-40B4-BE49-F238E27FC236}">
                    <a16:creationId xmlns:a16="http://schemas.microsoft.com/office/drawing/2014/main" id="{6AA931E2-07AF-49BD-BC2A-0174240EFBBA}"/>
                  </a:ext>
                </a:extLst>
              </p:cNvPr>
              <p:cNvSpPr/>
              <p:nvPr/>
            </p:nvSpPr>
            <p:spPr>
              <a:xfrm>
                <a:off x="2404801" y="1686720"/>
                <a:ext cx="1080380" cy="393995"/>
              </a:xfrm>
              <a:prstGeom prst="flowChartProcess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棉芯检测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9" name="流程图: 决策 98">
                <a:extLst>
                  <a:ext uri="{FF2B5EF4-FFF2-40B4-BE49-F238E27FC236}">
                    <a16:creationId xmlns:a16="http://schemas.microsoft.com/office/drawing/2014/main" id="{AEB5A352-0F76-4F52-B4A7-AF0BE965C506}"/>
                  </a:ext>
                </a:extLst>
              </p:cNvPr>
              <p:cNvSpPr/>
              <p:nvPr/>
            </p:nvSpPr>
            <p:spPr>
              <a:xfrm>
                <a:off x="2297230" y="675986"/>
                <a:ext cx="1295400" cy="720646"/>
              </a:xfrm>
              <a:prstGeom prst="flowChartDecision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金属片异常？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100" name="直接箭头连接符 99">
                <a:extLst>
                  <a:ext uri="{FF2B5EF4-FFF2-40B4-BE49-F238E27FC236}">
                    <a16:creationId xmlns:a16="http://schemas.microsoft.com/office/drawing/2014/main" id="{888C1BAB-12C1-4324-A762-9112CC7C18DB}"/>
                  </a:ext>
                </a:extLst>
              </p:cNvPr>
              <p:cNvCxnSpPr/>
              <p:nvPr/>
            </p:nvCxnSpPr>
            <p:spPr>
              <a:xfrm flipH="1">
                <a:off x="1033271" y="598512"/>
                <a:ext cx="47" cy="21708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01" name="直接箭头连接符 100">
                <a:extLst>
                  <a:ext uri="{FF2B5EF4-FFF2-40B4-BE49-F238E27FC236}">
                    <a16:creationId xmlns:a16="http://schemas.microsoft.com/office/drawing/2014/main" id="{104E11D7-CA92-44C8-A8A2-7EC19782D078}"/>
                  </a:ext>
                </a:extLst>
              </p:cNvPr>
              <p:cNvCxnSpPr/>
              <p:nvPr/>
            </p:nvCxnSpPr>
            <p:spPr>
              <a:xfrm flipH="1">
                <a:off x="1033192" y="1215740"/>
                <a:ext cx="2076" cy="210722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02" name="直接箭头连接符 101">
                <a:extLst>
                  <a:ext uri="{FF2B5EF4-FFF2-40B4-BE49-F238E27FC236}">
                    <a16:creationId xmlns:a16="http://schemas.microsoft.com/office/drawing/2014/main" id="{AE23558C-1516-4BD4-95A6-366CB0EF9017}"/>
                  </a:ext>
                </a:extLst>
              </p:cNvPr>
              <p:cNvCxnSpPr/>
              <p:nvPr/>
            </p:nvCxnSpPr>
            <p:spPr>
              <a:xfrm flipH="1">
                <a:off x="1033704" y="1825340"/>
                <a:ext cx="1564" cy="212309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03" name="直接箭头连接符 102">
                <a:extLst>
                  <a:ext uri="{FF2B5EF4-FFF2-40B4-BE49-F238E27FC236}">
                    <a16:creationId xmlns:a16="http://schemas.microsoft.com/office/drawing/2014/main" id="{C7032D38-950C-4AE7-8B0E-870DA8EC6FC0}"/>
                  </a:ext>
                </a:extLst>
              </p:cNvPr>
              <p:cNvCxnSpPr/>
              <p:nvPr/>
            </p:nvCxnSpPr>
            <p:spPr>
              <a:xfrm>
                <a:off x="1033192" y="4040963"/>
                <a:ext cx="90" cy="216693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04" name="直接箭头连接符 103">
                <a:extLst>
                  <a:ext uri="{FF2B5EF4-FFF2-40B4-BE49-F238E27FC236}">
                    <a16:creationId xmlns:a16="http://schemas.microsoft.com/office/drawing/2014/main" id="{645EA73F-7509-4C5D-8961-E1AEAA7A64EC}"/>
                  </a:ext>
                </a:extLst>
              </p:cNvPr>
              <p:cNvCxnSpPr/>
              <p:nvPr/>
            </p:nvCxnSpPr>
            <p:spPr>
              <a:xfrm>
                <a:off x="1033704" y="2814499"/>
                <a:ext cx="0" cy="21375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05" name="直接箭头连接符 104">
                <a:extLst>
                  <a:ext uri="{FF2B5EF4-FFF2-40B4-BE49-F238E27FC236}">
                    <a16:creationId xmlns:a16="http://schemas.microsoft.com/office/drawing/2014/main" id="{AD929967-4CE6-4F85-AEAC-A5536089FCB8}"/>
                  </a:ext>
                </a:extLst>
              </p:cNvPr>
              <p:cNvCxnSpPr/>
              <p:nvPr/>
            </p:nvCxnSpPr>
            <p:spPr>
              <a:xfrm>
                <a:off x="2944991" y="1396770"/>
                <a:ext cx="61" cy="289788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06" name="文本框 419">
                <a:extLst>
                  <a:ext uri="{FF2B5EF4-FFF2-40B4-BE49-F238E27FC236}">
                    <a16:creationId xmlns:a16="http://schemas.microsoft.com/office/drawing/2014/main" id="{3E7FE579-D71A-4958-B422-734C345EF703}"/>
                  </a:ext>
                </a:extLst>
              </p:cNvPr>
              <p:cNvSpPr txBox="1"/>
              <p:nvPr/>
            </p:nvSpPr>
            <p:spPr>
              <a:xfrm>
                <a:off x="2721784" y="3028248"/>
                <a:ext cx="223130" cy="285995"/>
              </a:xfrm>
              <a:prstGeom prst="rect">
                <a:avLst/>
              </a:prstGeom>
              <a:solidFill>
                <a:sysClr val="window" lastClr="FFFFFF"/>
              </a:solidFill>
              <a:ln w="6350">
                <a:noFill/>
              </a:ln>
              <a:effectLst/>
            </p:spPr>
            <p:txBody>
              <a:bodyPr rot="0" spcFirstLastPara="0" vert="horz" wrap="non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否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7" name="文本框 420">
                <a:extLst>
                  <a:ext uri="{FF2B5EF4-FFF2-40B4-BE49-F238E27FC236}">
                    <a16:creationId xmlns:a16="http://schemas.microsoft.com/office/drawing/2014/main" id="{F8B68A91-8852-4FE5-94D1-EB1AC15B5D41}"/>
                  </a:ext>
                </a:extLst>
              </p:cNvPr>
              <p:cNvSpPr txBox="1"/>
              <p:nvPr/>
            </p:nvSpPr>
            <p:spPr>
              <a:xfrm>
                <a:off x="3631558" y="2402208"/>
                <a:ext cx="223130" cy="285995"/>
              </a:xfrm>
              <a:prstGeom prst="rect">
                <a:avLst/>
              </a:prstGeom>
              <a:solidFill>
                <a:sysClr val="window" lastClr="FFFFFF"/>
              </a:solidFill>
              <a:ln w="6350">
                <a:noFill/>
              </a:ln>
              <a:effectLst/>
            </p:spPr>
            <p:txBody>
              <a:bodyPr rot="0" spcFirstLastPara="0" vert="horz" wrap="non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是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8" name="流程图: 决策 107">
                <a:extLst>
                  <a:ext uri="{FF2B5EF4-FFF2-40B4-BE49-F238E27FC236}">
                    <a16:creationId xmlns:a16="http://schemas.microsoft.com/office/drawing/2014/main" id="{6E718B5E-DE19-4CD8-BD57-BA05F2DF411D}"/>
                  </a:ext>
                </a:extLst>
              </p:cNvPr>
              <p:cNvSpPr/>
              <p:nvPr/>
            </p:nvSpPr>
            <p:spPr>
              <a:xfrm>
                <a:off x="2297230" y="2335802"/>
                <a:ext cx="1295400" cy="720646"/>
              </a:xfrm>
              <a:prstGeom prst="flowChartDecision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棉芯缺失？</a:t>
                </a:r>
                <a:endParaRPr lang="zh-CN" sz="12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109" name="直接箭头连接符 108">
                <a:extLst>
                  <a:ext uri="{FF2B5EF4-FFF2-40B4-BE49-F238E27FC236}">
                    <a16:creationId xmlns:a16="http://schemas.microsoft.com/office/drawing/2014/main" id="{89C07C4B-3EF6-4AF5-BCF4-1C74CED3E348}"/>
                  </a:ext>
                </a:extLst>
              </p:cNvPr>
              <p:cNvCxnSpPr/>
              <p:nvPr/>
            </p:nvCxnSpPr>
            <p:spPr>
              <a:xfrm>
                <a:off x="2944914" y="2080617"/>
                <a:ext cx="16" cy="255673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0" name="直接箭头连接符 109">
                <a:extLst>
                  <a:ext uri="{FF2B5EF4-FFF2-40B4-BE49-F238E27FC236}">
                    <a16:creationId xmlns:a16="http://schemas.microsoft.com/office/drawing/2014/main" id="{BE0989E2-85A5-41CC-A447-110F7DCC6204}"/>
                  </a:ext>
                </a:extLst>
              </p:cNvPr>
              <p:cNvCxnSpPr/>
              <p:nvPr/>
            </p:nvCxnSpPr>
            <p:spPr>
              <a:xfrm>
                <a:off x="2944991" y="3056586"/>
                <a:ext cx="61" cy="289788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11" name="文本框 424">
                <a:extLst>
                  <a:ext uri="{FF2B5EF4-FFF2-40B4-BE49-F238E27FC236}">
                    <a16:creationId xmlns:a16="http://schemas.microsoft.com/office/drawing/2014/main" id="{41B7D83B-7AE3-4C26-801C-F360F5591F67}"/>
                  </a:ext>
                </a:extLst>
              </p:cNvPr>
              <p:cNvSpPr txBox="1"/>
              <p:nvPr/>
            </p:nvSpPr>
            <p:spPr>
              <a:xfrm>
                <a:off x="2721743" y="4676025"/>
                <a:ext cx="147565" cy="288535"/>
              </a:xfrm>
              <a:prstGeom prst="rect">
                <a:avLst/>
              </a:prstGeom>
              <a:solidFill>
                <a:sysClr val="window" lastClr="FFFFFF"/>
              </a:solidFill>
              <a:ln w="6350">
                <a:noFill/>
              </a:ln>
              <a:effectLst/>
            </p:spPr>
            <p:txBody>
              <a:bodyPr rot="0" spcFirstLastPara="0" vert="horz" wrap="non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00" kern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2" name="文本框 425">
                <a:extLst>
                  <a:ext uri="{FF2B5EF4-FFF2-40B4-BE49-F238E27FC236}">
                    <a16:creationId xmlns:a16="http://schemas.microsoft.com/office/drawing/2014/main" id="{9D528D2B-9313-4811-9FFB-B755B6E32248}"/>
                  </a:ext>
                </a:extLst>
              </p:cNvPr>
              <p:cNvSpPr txBox="1"/>
              <p:nvPr/>
            </p:nvSpPr>
            <p:spPr>
              <a:xfrm>
                <a:off x="3631558" y="4073730"/>
                <a:ext cx="223130" cy="285995"/>
              </a:xfrm>
              <a:prstGeom prst="rect">
                <a:avLst/>
              </a:prstGeom>
              <a:solidFill>
                <a:sysClr val="window" lastClr="FFFFFF"/>
              </a:solidFill>
              <a:ln w="6350">
                <a:noFill/>
              </a:ln>
              <a:effectLst/>
            </p:spPr>
            <p:txBody>
              <a:bodyPr rot="0" spcFirstLastPara="0" vert="horz" wrap="non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是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3" name="流程图: 决策 112">
                <a:extLst>
                  <a:ext uri="{FF2B5EF4-FFF2-40B4-BE49-F238E27FC236}">
                    <a16:creationId xmlns:a16="http://schemas.microsoft.com/office/drawing/2014/main" id="{0A5C6195-3A1F-4F30-98DB-6C67A393AC2D}"/>
                  </a:ext>
                </a:extLst>
              </p:cNvPr>
              <p:cNvSpPr/>
              <p:nvPr/>
            </p:nvSpPr>
            <p:spPr>
              <a:xfrm>
                <a:off x="2297230" y="3995848"/>
                <a:ext cx="1295400" cy="720646"/>
              </a:xfrm>
              <a:prstGeom prst="flowChartDecision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金属丝异常？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114" name="直接箭头连接符 113">
                <a:extLst>
                  <a:ext uri="{FF2B5EF4-FFF2-40B4-BE49-F238E27FC236}">
                    <a16:creationId xmlns:a16="http://schemas.microsoft.com/office/drawing/2014/main" id="{69C17F65-0098-4BF9-921C-6B4B89FE53A3}"/>
                  </a:ext>
                </a:extLst>
              </p:cNvPr>
              <p:cNvCxnSpPr/>
              <p:nvPr/>
            </p:nvCxnSpPr>
            <p:spPr>
              <a:xfrm>
                <a:off x="2944991" y="4716632"/>
                <a:ext cx="0" cy="51156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5" name="直接箭头连接符 114">
                <a:extLst>
                  <a:ext uri="{FF2B5EF4-FFF2-40B4-BE49-F238E27FC236}">
                    <a16:creationId xmlns:a16="http://schemas.microsoft.com/office/drawing/2014/main" id="{CA229C4A-105A-4CC8-A43F-3EBE429301BB}"/>
                  </a:ext>
                </a:extLst>
              </p:cNvPr>
              <p:cNvCxnSpPr/>
              <p:nvPr/>
            </p:nvCxnSpPr>
            <p:spPr>
              <a:xfrm>
                <a:off x="1033192" y="3424191"/>
                <a:ext cx="90" cy="216693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16" name="流程图: 过程 115">
                <a:extLst>
                  <a:ext uri="{FF2B5EF4-FFF2-40B4-BE49-F238E27FC236}">
                    <a16:creationId xmlns:a16="http://schemas.microsoft.com/office/drawing/2014/main" id="{0C4CFC31-E7F3-43E7-AB3D-B8901C410DE0}"/>
                  </a:ext>
                </a:extLst>
              </p:cNvPr>
              <p:cNvSpPr/>
              <p:nvPr/>
            </p:nvSpPr>
            <p:spPr>
              <a:xfrm>
                <a:off x="2404801" y="3345837"/>
                <a:ext cx="1080380" cy="393995"/>
              </a:xfrm>
              <a:prstGeom prst="flowChartProcess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36000" tIns="108000" rIns="3600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sz="1050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金属丝检测</a:t>
                </a:r>
                <a:endParaRPr lang="zh-CN" sz="12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117" name="直接箭头连接符 116">
                <a:extLst>
                  <a:ext uri="{FF2B5EF4-FFF2-40B4-BE49-F238E27FC236}">
                    <a16:creationId xmlns:a16="http://schemas.microsoft.com/office/drawing/2014/main" id="{6B7836C2-2A1A-4A5C-BA60-D6D17AC98CD2}"/>
                  </a:ext>
                </a:extLst>
              </p:cNvPr>
              <p:cNvCxnSpPr/>
              <p:nvPr/>
            </p:nvCxnSpPr>
            <p:spPr>
              <a:xfrm>
                <a:off x="2944914" y="3740172"/>
                <a:ext cx="16" cy="255673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8" name="连接符: 肘形 117">
                <a:extLst>
                  <a:ext uri="{FF2B5EF4-FFF2-40B4-BE49-F238E27FC236}">
                    <a16:creationId xmlns:a16="http://schemas.microsoft.com/office/drawing/2014/main" id="{A6C37DCA-240D-4877-9728-0823ED99840F}"/>
                  </a:ext>
                </a:extLst>
              </p:cNvPr>
              <p:cNvCxnSpPr/>
              <p:nvPr/>
            </p:nvCxnSpPr>
            <p:spPr>
              <a:xfrm rot="5400000" flipH="1" flipV="1">
                <a:off x="1082" y="1707523"/>
                <a:ext cx="3975431" cy="1912263"/>
              </a:xfrm>
              <a:prstGeom prst="bentConnector5">
                <a:avLst>
                  <a:gd name="adj1" fmla="val -5750"/>
                  <a:gd name="adj2" fmla="val 50079"/>
                  <a:gd name="adj3" fmla="val 104530"/>
                </a:avLst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9" name="连接符: 肘形 118">
                <a:extLst>
                  <a:ext uri="{FF2B5EF4-FFF2-40B4-BE49-F238E27FC236}">
                    <a16:creationId xmlns:a16="http://schemas.microsoft.com/office/drawing/2014/main" id="{B3FF756E-BBF8-44A4-A26F-A2F9B2771157}"/>
                  </a:ext>
                </a:extLst>
              </p:cNvPr>
              <p:cNvCxnSpPr/>
              <p:nvPr/>
            </p:nvCxnSpPr>
            <p:spPr>
              <a:xfrm rot="10800000" flipH="1" flipV="1">
                <a:off x="385369" y="2425820"/>
                <a:ext cx="1907502" cy="3090447"/>
              </a:xfrm>
              <a:prstGeom prst="bentConnector4">
                <a:avLst>
                  <a:gd name="adj1" fmla="val -11984"/>
                  <a:gd name="adj2" fmla="val 90627"/>
                </a:avLst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20" name="连接符: 肘形 119">
                <a:extLst>
                  <a:ext uri="{FF2B5EF4-FFF2-40B4-BE49-F238E27FC236}">
                    <a16:creationId xmlns:a16="http://schemas.microsoft.com/office/drawing/2014/main" id="{F9B1A194-B31C-4B33-B640-A249D123F824}"/>
                  </a:ext>
                </a:extLst>
              </p:cNvPr>
              <p:cNvCxnSpPr/>
              <p:nvPr/>
            </p:nvCxnSpPr>
            <p:spPr>
              <a:xfrm flipH="1">
                <a:off x="2292871" y="1036309"/>
                <a:ext cx="1299759" cy="4479959"/>
              </a:xfrm>
              <a:prstGeom prst="bentConnector4">
                <a:avLst>
                  <a:gd name="adj1" fmla="val -42423"/>
                  <a:gd name="adj2" fmla="val 93571"/>
                </a:avLst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1" name="直接箭头连接符 120">
                <a:extLst>
                  <a:ext uri="{FF2B5EF4-FFF2-40B4-BE49-F238E27FC236}">
                    <a16:creationId xmlns:a16="http://schemas.microsoft.com/office/drawing/2014/main" id="{2E0B1912-F9FE-417D-9614-FCF4445267BE}"/>
                  </a:ext>
                </a:extLst>
              </p:cNvPr>
              <p:cNvCxnSpPr/>
              <p:nvPr/>
            </p:nvCxnSpPr>
            <p:spPr>
              <a:xfrm flipV="1">
                <a:off x="3592630" y="2695842"/>
                <a:ext cx="550012" cy="1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22" name="直接箭头连接符 121">
                <a:extLst>
                  <a:ext uri="{FF2B5EF4-FFF2-40B4-BE49-F238E27FC236}">
                    <a16:creationId xmlns:a16="http://schemas.microsoft.com/office/drawing/2014/main" id="{32976C82-7F22-4F53-A7DA-269A446C86C1}"/>
                  </a:ext>
                </a:extLst>
              </p:cNvPr>
              <p:cNvCxnSpPr/>
              <p:nvPr/>
            </p:nvCxnSpPr>
            <p:spPr>
              <a:xfrm>
                <a:off x="3592630" y="4355711"/>
                <a:ext cx="550012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</p:grpSp>
      <p:sp>
        <p:nvSpPr>
          <p:cNvPr id="123" name="矩形 122">
            <a:extLst>
              <a:ext uri="{FF2B5EF4-FFF2-40B4-BE49-F238E27FC236}">
                <a16:creationId xmlns:a16="http://schemas.microsoft.com/office/drawing/2014/main" id="{C67D9109-DF86-4D86-94BF-3E728996752B}"/>
              </a:ext>
            </a:extLst>
          </p:cNvPr>
          <p:cNvSpPr/>
          <p:nvPr/>
        </p:nvSpPr>
        <p:spPr>
          <a:xfrm>
            <a:off x="359324" y="1358923"/>
            <a:ext cx="24520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检测流程</a:t>
            </a:r>
            <a:endParaRPr lang="en-US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03203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7C92379-42A4-402E-9597-C25547E72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研究背景及意义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337303-AB90-4E59-A044-9C9B28A855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5" name="圆角矩形 9">
            <a:extLst>
              <a:ext uri="{FF2B5EF4-FFF2-40B4-BE49-F238E27FC236}">
                <a16:creationId xmlns:a16="http://schemas.microsoft.com/office/drawing/2014/main" id="{A0E99C50-38DB-4AF5-8A42-F53E86782F55}"/>
              </a:ext>
            </a:extLst>
          </p:cNvPr>
          <p:cNvSpPr/>
          <p:nvPr/>
        </p:nvSpPr>
        <p:spPr>
          <a:xfrm>
            <a:off x="359998" y="843128"/>
            <a:ext cx="1511392" cy="510778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课题来源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4BEB6EC-ABF8-4AB9-A7C5-6B957A14C273}"/>
              </a:ext>
            </a:extLst>
          </p:cNvPr>
          <p:cNvSpPr/>
          <p:nvPr/>
        </p:nvSpPr>
        <p:spPr>
          <a:xfrm>
            <a:off x="359998" y="1464729"/>
            <a:ext cx="8448336" cy="737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>
                <a:latin typeface="+mn-ea"/>
              </a:rPr>
              <a:t>    深圳市某自动化公司合作项目</a:t>
            </a:r>
            <a:r>
              <a:rPr lang="en-US" altLang="zh-CN" dirty="0">
                <a:latin typeface="+mn-ea"/>
              </a:rPr>
              <a:t>--</a:t>
            </a:r>
            <a:r>
              <a:rPr lang="zh-CN" altLang="en-US" dirty="0">
                <a:latin typeface="+mn-ea"/>
              </a:rPr>
              <a:t>雾化器自动装配生产线。本课题负责该生产线中的</a:t>
            </a:r>
            <a:r>
              <a:rPr lang="zh-CN" altLang="en-US" b="1" dirty="0">
                <a:solidFill>
                  <a:srgbClr val="C00000"/>
                </a:solidFill>
                <a:latin typeface="+mn-ea"/>
              </a:rPr>
              <a:t>视觉检测</a:t>
            </a:r>
            <a:r>
              <a:rPr lang="zh-CN" altLang="en-US" dirty="0">
                <a:latin typeface="+mn-ea"/>
              </a:rPr>
              <a:t>和</a:t>
            </a:r>
            <a:r>
              <a:rPr lang="zh-CN" altLang="en-US" b="1" dirty="0">
                <a:solidFill>
                  <a:srgbClr val="C00000"/>
                </a:solidFill>
                <a:latin typeface="+mn-ea"/>
              </a:rPr>
              <a:t>远程监控</a:t>
            </a:r>
            <a:r>
              <a:rPr lang="zh-CN" altLang="en-US" dirty="0">
                <a:latin typeface="+mn-ea"/>
              </a:rPr>
              <a:t>功能。</a:t>
            </a:r>
            <a:endParaRPr lang="en-US" altLang="zh-CN" dirty="0">
              <a:latin typeface="+mn-ea"/>
            </a:endParaRPr>
          </a:p>
        </p:txBody>
      </p:sp>
      <p:sp>
        <p:nvSpPr>
          <p:cNvPr id="7" name="圆角矩形 9">
            <a:extLst>
              <a:ext uri="{FF2B5EF4-FFF2-40B4-BE49-F238E27FC236}">
                <a16:creationId xmlns:a16="http://schemas.microsoft.com/office/drawing/2014/main" id="{4ED23D03-34D6-421F-B659-87B66CE80899}"/>
              </a:ext>
            </a:extLst>
          </p:cNvPr>
          <p:cNvSpPr/>
          <p:nvPr/>
        </p:nvSpPr>
        <p:spPr>
          <a:xfrm>
            <a:off x="396943" y="2384428"/>
            <a:ext cx="1800000" cy="510778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背景及意义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F198868-4C2A-4E4F-BD0F-8251438834F5}"/>
              </a:ext>
            </a:extLst>
          </p:cNvPr>
          <p:cNvSpPr/>
          <p:nvPr/>
        </p:nvSpPr>
        <p:spPr>
          <a:xfrm>
            <a:off x="359998" y="2895206"/>
            <a:ext cx="8411391" cy="858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雾化器装配生产线中需要对装配结果进行检测，以保证产品质量。</a:t>
            </a:r>
            <a:endParaRPr lang="en-US" altLang="zh-CN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对生产线的运行和检测进行远程监控，提高生产的智能化。</a:t>
            </a:r>
            <a:endParaRPr lang="en-US" altLang="zh-CN" dirty="0">
              <a:latin typeface="+mn-ea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604CBAF-438F-45ED-A64D-A664A998FA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0" r="19322" b="7121"/>
          <a:stretch/>
        </p:blipFill>
        <p:spPr>
          <a:xfrm>
            <a:off x="5316314" y="3948745"/>
            <a:ext cx="2979941" cy="2376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FA4F5B8-6B11-4B6D-9B7E-DBE5817EF1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9" t="16560" r="3602" b="19139"/>
          <a:stretch/>
        </p:blipFill>
        <p:spPr>
          <a:xfrm rot="5400000">
            <a:off x="1526181" y="3373909"/>
            <a:ext cx="2376000" cy="352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9817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2779FA-38F9-4E0F-A7AE-3F26C49FA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缺陷检测实验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D48AD3-971D-41F6-89ED-1AEF491FEC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0B60A929-0630-47E7-8C5D-769B88FB85F2}"/>
              </a:ext>
            </a:extLst>
          </p:cNvPr>
          <p:cNvSpPr/>
          <p:nvPr/>
        </p:nvSpPr>
        <p:spPr>
          <a:xfrm>
            <a:off x="359995" y="843128"/>
            <a:ext cx="36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缺陷检测的图像处理算法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1810B2F-FB6D-4784-B860-DD6B40319BB0}"/>
              </a:ext>
            </a:extLst>
          </p:cNvPr>
          <p:cNvSpPr/>
          <p:nvPr/>
        </p:nvSpPr>
        <p:spPr>
          <a:xfrm>
            <a:off x="387226" y="1456684"/>
            <a:ext cx="24520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检测结果</a:t>
            </a:r>
            <a:endParaRPr lang="en-US" altLang="zh-CN" dirty="0">
              <a:latin typeface="+mn-ea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D9E4ED5D-C3B1-47EB-B10C-40969C3F6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32816"/>
              </p:ext>
            </p:extLst>
          </p:nvPr>
        </p:nvGraphicFramePr>
        <p:xfrm>
          <a:off x="726074" y="1966350"/>
          <a:ext cx="5399999" cy="18720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800360">
                  <a:extLst>
                    <a:ext uri="{9D8B030D-6E8A-4147-A177-3AD203B41FA5}">
                      <a16:colId xmlns:a16="http://schemas.microsoft.com/office/drawing/2014/main" val="229167827"/>
                    </a:ext>
                  </a:extLst>
                </a:gridCol>
                <a:gridCol w="1799279">
                  <a:extLst>
                    <a:ext uri="{9D8B030D-6E8A-4147-A177-3AD203B41FA5}">
                      <a16:colId xmlns:a16="http://schemas.microsoft.com/office/drawing/2014/main" val="3381390089"/>
                    </a:ext>
                  </a:extLst>
                </a:gridCol>
                <a:gridCol w="1800360">
                  <a:extLst>
                    <a:ext uri="{9D8B030D-6E8A-4147-A177-3AD203B41FA5}">
                      <a16:colId xmlns:a16="http://schemas.microsoft.com/office/drawing/2014/main" val="4229235297"/>
                    </a:ext>
                  </a:extLst>
                </a:gridCol>
              </a:tblGrid>
              <a:tr h="30533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类别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检出率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误检率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3664936"/>
                  </a:ext>
                </a:extLst>
              </a:tr>
              <a:tr h="313334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正常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98.72%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36578241"/>
                  </a:ext>
                </a:extLst>
              </a:tr>
              <a:tr h="313334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工件缺失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5809373"/>
                  </a:ext>
                </a:extLst>
              </a:tr>
              <a:tr h="313334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棉芯缺失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5731503"/>
                  </a:ext>
                </a:extLst>
              </a:tr>
              <a:tr h="313334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金属片异常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0.43%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60019279"/>
                  </a:ext>
                </a:extLst>
              </a:tr>
              <a:tr h="313334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金属丝异常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327618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1C599EAB-372B-4AAD-ADFD-FBAF5DE09FFB}"/>
              </a:ext>
            </a:extLst>
          </p:cNvPr>
          <p:cNvSpPr/>
          <p:nvPr/>
        </p:nvSpPr>
        <p:spPr>
          <a:xfrm>
            <a:off x="359995" y="3998221"/>
            <a:ext cx="24520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检测时间</a:t>
            </a:r>
            <a:endParaRPr lang="en-US" altLang="zh-CN" dirty="0">
              <a:latin typeface="+mn-ea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97B9CC2C-B4F1-4CE7-8254-6B226740B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453535"/>
              </p:ext>
            </p:extLst>
          </p:nvPr>
        </p:nvGraphicFramePr>
        <p:xfrm>
          <a:off x="726073" y="4527424"/>
          <a:ext cx="5400000" cy="187200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350000">
                  <a:extLst>
                    <a:ext uri="{9D8B030D-6E8A-4147-A177-3AD203B41FA5}">
                      <a16:colId xmlns:a16="http://schemas.microsoft.com/office/drawing/2014/main" val="1497764440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3312496435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065744187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1656315744"/>
                    </a:ext>
                  </a:extLst>
                </a:gridCol>
              </a:tblGrid>
              <a:tr h="309527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类别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最少用时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6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最多用时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6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平均用时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(ms)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0494643"/>
                  </a:ext>
                </a:extLst>
              </a:tr>
              <a:tr h="312495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正常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25.9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56.0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27.9</a:t>
                      </a:r>
                      <a:endParaRPr lang="zh-CN" sz="16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12322264"/>
                  </a:ext>
                </a:extLst>
              </a:tr>
              <a:tr h="312495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工件缺失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23.5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31.4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25.7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8168747"/>
                  </a:ext>
                </a:extLst>
              </a:tr>
              <a:tr h="312495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棉芯缺失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27.4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36.3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30.6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99956734"/>
                  </a:ext>
                </a:extLst>
              </a:tr>
              <a:tr h="312495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金属片异常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25.1</a:t>
                      </a:r>
                      <a:endParaRPr lang="zh-CN" sz="16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41.7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31.5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95442098"/>
                  </a:ext>
                </a:extLst>
              </a:tr>
              <a:tr h="312495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金属丝异常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28.3</a:t>
                      </a:r>
                      <a:endParaRPr lang="zh-CN" sz="16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41.5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31.1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74788"/>
                  </a:ext>
                </a:extLst>
              </a:tr>
            </a:tbl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694763E2-39E9-4C99-BD60-C0B6E12C8200}"/>
              </a:ext>
            </a:extLst>
          </p:cNvPr>
          <p:cNvSpPr/>
          <p:nvPr/>
        </p:nvSpPr>
        <p:spPr>
          <a:xfrm>
            <a:off x="6492042" y="2191193"/>
            <a:ext cx="2289898" cy="1095813"/>
          </a:xfrm>
          <a:prstGeom prst="rect">
            <a:avLst/>
          </a:prstGeom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177800" indent="-1778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100%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检测出缺陷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7800" indent="-1778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部分正常的样本被检测为有缺陷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089739E-85D5-463F-9A2B-454AC400E4E4}"/>
              </a:ext>
            </a:extLst>
          </p:cNvPr>
          <p:cNvSpPr/>
          <p:nvPr/>
        </p:nvSpPr>
        <p:spPr>
          <a:xfrm>
            <a:off x="6492042" y="5169029"/>
            <a:ext cx="2289898" cy="754694"/>
          </a:xfrm>
          <a:prstGeom prst="rect">
            <a:avLst/>
          </a:prstGeom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177800" indent="-1778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满足视觉检测工序的时间要求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9266A5C-F4D3-4341-A2C1-597493299D55}"/>
              </a:ext>
            </a:extLst>
          </p:cNvPr>
          <p:cNvSpPr/>
          <p:nvPr/>
        </p:nvSpPr>
        <p:spPr>
          <a:xfrm>
            <a:off x="4143699" y="972346"/>
            <a:ext cx="4518743" cy="749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检出率：该类别被正确检测的比例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7800" indent="-1778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误检率：正常类别误检为该类别的比例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039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2779FA-38F9-4E0F-A7AE-3F26C49FA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缺陷检测实验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D48AD3-971D-41F6-89ED-1AEF491FEC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0B60A929-0630-47E7-8C5D-769B88FB85F2}"/>
              </a:ext>
            </a:extLst>
          </p:cNvPr>
          <p:cNvSpPr/>
          <p:nvPr/>
        </p:nvSpPr>
        <p:spPr>
          <a:xfrm>
            <a:off x="359995" y="843128"/>
            <a:ext cx="36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缺陷分类的深度学习算法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506E559-6EDA-4BBF-A369-0BCA5FDE57BE}"/>
              </a:ext>
            </a:extLst>
          </p:cNvPr>
          <p:cNvSpPr/>
          <p:nvPr/>
        </p:nvSpPr>
        <p:spPr>
          <a:xfrm>
            <a:off x="387225" y="1506999"/>
            <a:ext cx="396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原始深度学习算法</a:t>
            </a:r>
            <a:r>
              <a:rPr lang="en-US" altLang="zh-CN" dirty="0">
                <a:latin typeface="+mn-ea"/>
              </a:rPr>
              <a:t>(97.82%)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450EF02-9B1E-448A-8BF5-BCB451DE2743}"/>
              </a:ext>
            </a:extLst>
          </p:cNvPr>
          <p:cNvSpPr/>
          <p:nvPr/>
        </p:nvSpPr>
        <p:spPr>
          <a:xfrm>
            <a:off x="4796775" y="1506999"/>
            <a:ext cx="396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提出的深度学习算法</a:t>
            </a:r>
            <a:r>
              <a:rPr lang="en-US" altLang="zh-CN" dirty="0">
                <a:latin typeface="+mn-ea"/>
              </a:rPr>
              <a:t>(99.13%)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ECC3153-50CE-4561-A72E-63E7301B2198}"/>
              </a:ext>
            </a:extLst>
          </p:cNvPr>
          <p:cNvSpPr/>
          <p:nvPr/>
        </p:nvSpPr>
        <p:spPr>
          <a:xfrm>
            <a:off x="359995" y="4950891"/>
            <a:ext cx="36810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深度学习算法的检测时间</a:t>
            </a:r>
            <a:endParaRPr lang="en-US" altLang="zh-CN" dirty="0">
              <a:latin typeface="+mn-ea"/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194500FB-7855-4180-9406-2AB17760B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836181"/>
              </p:ext>
            </p:extLst>
          </p:nvPr>
        </p:nvGraphicFramePr>
        <p:xfrm>
          <a:off x="1295806" y="5515616"/>
          <a:ext cx="3960000" cy="7200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295712">
                  <a:extLst>
                    <a:ext uri="{9D8B030D-6E8A-4147-A177-3AD203B41FA5}">
                      <a16:colId xmlns:a16="http://schemas.microsoft.com/office/drawing/2014/main" val="2843182772"/>
                    </a:ext>
                  </a:extLst>
                </a:gridCol>
                <a:gridCol w="1258488">
                  <a:extLst>
                    <a:ext uri="{9D8B030D-6E8A-4147-A177-3AD203B41FA5}">
                      <a16:colId xmlns:a16="http://schemas.microsoft.com/office/drawing/2014/main" val="565975497"/>
                    </a:ext>
                  </a:extLst>
                </a:gridCol>
                <a:gridCol w="1405800">
                  <a:extLst>
                    <a:ext uri="{9D8B030D-6E8A-4147-A177-3AD203B41FA5}">
                      <a16:colId xmlns:a16="http://schemas.microsoft.com/office/drawing/2014/main" val="140700781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最少用时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最多用时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平均用时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35532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43.2</a:t>
                      </a:r>
                      <a:endParaRPr lang="zh-CN" sz="12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46.8</a:t>
                      </a:r>
                      <a:endParaRPr lang="zh-CN" sz="12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44.6</a:t>
                      </a:r>
                      <a:endParaRPr lang="zh-CN" sz="12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5506602"/>
                  </a:ext>
                </a:extLst>
              </a:tr>
            </a:tbl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8F08E020-4938-45FF-986B-86DA22431A86}"/>
              </a:ext>
            </a:extLst>
          </p:cNvPr>
          <p:cNvSpPr/>
          <p:nvPr/>
        </p:nvSpPr>
        <p:spPr>
          <a:xfrm>
            <a:off x="359995" y="4287285"/>
            <a:ext cx="8282560" cy="403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提出的算法准确率有所提升，但对金属丝异常这种小缺陷的检测能力较差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40378B1-7D3E-4C9A-980C-FDC59289340B}"/>
              </a:ext>
            </a:extLst>
          </p:cNvPr>
          <p:cNvSpPr/>
          <p:nvPr/>
        </p:nvSpPr>
        <p:spPr>
          <a:xfrm>
            <a:off x="5631826" y="5671393"/>
            <a:ext cx="2289898" cy="408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检测时间满足要求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806DC1E-396B-455A-9AA9-634CD844ED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823514"/>
              </p:ext>
            </p:extLst>
          </p:nvPr>
        </p:nvGraphicFramePr>
        <p:xfrm>
          <a:off x="387225" y="2001808"/>
          <a:ext cx="3960000" cy="21600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973392">
                  <a:extLst>
                    <a:ext uri="{9D8B030D-6E8A-4147-A177-3AD203B41FA5}">
                      <a16:colId xmlns:a16="http://schemas.microsoft.com/office/drawing/2014/main" val="3590136204"/>
                    </a:ext>
                  </a:extLst>
                </a:gridCol>
                <a:gridCol w="945205">
                  <a:extLst>
                    <a:ext uri="{9D8B030D-6E8A-4147-A177-3AD203B41FA5}">
                      <a16:colId xmlns:a16="http://schemas.microsoft.com/office/drawing/2014/main" val="3406413555"/>
                    </a:ext>
                  </a:extLst>
                </a:gridCol>
                <a:gridCol w="1056939">
                  <a:extLst>
                    <a:ext uri="{9D8B030D-6E8A-4147-A177-3AD203B41FA5}">
                      <a16:colId xmlns:a16="http://schemas.microsoft.com/office/drawing/2014/main" val="981467611"/>
                    </a:ext>
                  </a:extLst>
                </a:gridCol>
                <a:gridCol w="984464">
                  <a:extLst>
                    <a:ext uri="{9D8B030D-6E8A-4147-A177-3AD203B41FA5}">
                      <a16:colId xmlns:a16="http://schemas.microsoft.com/office/drawing/2014/main" val="228657669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类别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精确率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召回率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F1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007145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正常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98.61%</a:t>
                      </a:r>
                      <a:endParaRPr lang="zh-CN" sz="12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97.93%</a:t>
                      </a:r>
                      <a:endParaRPr lang="zh-CN" sz="12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98.27%</a:t>
                      </a:r>
                      <a:endParaRPr lang="zh-CN" sz="12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4147952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工件缺失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100%</a:t>
                      </a:r>
                      <a:endParaRPr lang="zh-CN" sz="12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100%</a:t>
                      </a:r>
                      <a:endParaRPr lang="zh-CN" sz="12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100%</a:t>
                      </a:r>
                      <a:endParaRPr lang="zh-CN" sz="12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318257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棉芯缺失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100%</a:t>
                      </a:r>
                      <a:endParaRPr lang="zh-CN" sz="12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100%</a:t>
                      </a:r>
                      <a:endParaRPr lang="zh-CN" sz="12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100%</a:t>
                      </a:r>
                      <a:endParaRPr lang="zh-CN" sz="12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00767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金属片异常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85.00%</a:t>
                      </a:r>
                      <a:endParaRPr lang="zh-CN" sz="12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100%</a:t>
                      </a:r>
                      <a:endParaRPr lang="zh-CN" sz="12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91.89%</a:t>
                      </a:r>
                      <a:endParaRPr lang="zh-CN" sz="12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554962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金属丝异常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100%</a:t>
                      </a:r>
                      <a:endParaRPr lang="zh-CN" sz="12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83.33%</a:t>
                      </a:r>
                      <a:endParaRPr lang="zh-CN" sz="12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90.91%</a:t>
                      </a:r>
                      <a:endParaRPr lang="zh-CN" sz="12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716255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1514078-CD96-4C2C-9A48-A97C431FF1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746543"/>
              </p:ext>
            </p:extLst>
          </p:nvPr>
        </p:nvGraphicFramePr>
        <p:xfrm>
          <a:off x="4796775" y="2001808"/>
          <a:ext cx="3960000" cy="21600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973184">
                  <a:extLst>
                    <a:ext uri="{9D8B030D-6E8A-4147-A177-3AD203B41FA5}">
                      <a16:colId xmlns:a16="http://schemas.microsoft.com/office/drawing/2014/main" val="3959541880"/>
                    </a:ext>
                  </a:extLst>
                </a:gridCol>
                <a:gridCol w="945310">
                  <a:extLst>
                    <a:ext uri="{9D8B030D-6E8A-4147-A177-3AD203B41FA5}">
                      <a16:colId xmlns:a16="http://schemas.microsoft.com/office/drawing/2014/main" val="3153783304"/>
                    </a:ext>
                  </a:extLst>
                </a:gridCol>
                <a:gridCol w="1056808">
                  <a:extLst>
                    <a:ext uri="{9D8B030D-6E8A-4147-A177-3AD203B41FA5}">
                      <a16:colId xmlns:a16="http://schemas.microsoft.com/office/drawing/2014/main" val="4165898999"/>
                    </a:ext>
                  </a:extLst>
                </a:gridCol>
                <a:gridCol w="984698">
                  <a:extLst>
                    <a:ext uri="{9D8B030D-6E8A-4147-A177-3AD203B41FA5}">
                      <a16:colId xmlns:a16="http://schemas.microsoft.com/office/drawing/2014/main" val="183301811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类别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精确率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召回率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F1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121657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正常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98.64%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100%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99.31%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5418202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工件缺失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100%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100%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100%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649543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棉芯缺失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100%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100%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100%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2396414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金属片异常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100%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100%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100%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0056608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金属丝异常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100%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83.33%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90.91%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632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01469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2779FA-38F9-4E0F-A7AE-3F26C49FA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缺陷检测实验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D48AD3-971D-41F6-89ED-1AEF491FEC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0B60A929-0630-47E7-8C5D-769B88FB85F2}"/>
              </a:ext>
            </a:extLst>
          </p:cNvPr>
          <p:cNvSpPr/>
          <p:nvPr/>
        </p:nvSpPr>
        <p:spPr>
          <a:xfrm>
            <a:off x="359994" y="843128"/>
            <a:ext cx="162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检测实验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检测">
            <a:hlinkClick r:id="" action="ppaction://media"/>
            <a:extLst>
              <a:ext uri="{FF2B5EF4-FFF2-40B4-BE49-F238E27FC236}">
                <a16:creationId xmlns:a16="http://schemas.microsoft.com/office/drawing/2014/main" id="{1B3DCFF8-E2E8-48F1-840A-78B57F2767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2905" y="1542256"/>
            <a:ext cx="6480000" cy="464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1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2779FA-38F9-4E0F-A7AE-3F26C49FA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远程监控系统运行实验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D48AD3-971D-41F6-89ED-1AEF491FEC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F2D88AFC-602C-4759-BC3C-EAABCE811E78}"/>
              </a:ext>
            </a:extLst>
          </p:cNvPr>
          <p:cNvSpPr/>
          <p:nvPr/>
        </p:nvSpPr>
        <p:spPr>
          <a:xfrm>
            <a:off x="359995" y="843128"/>
            <a:ext cx="216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远程监控实验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CF3A953-8750-4F94-BF5D-56D2374D31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238874"/>
              </p:ext>
            </p:extLst>
          </p:nvPr>
        </p:nvGraphicFramePr>
        <p:xfrm>
          <a:off x="1439993" y="2206127"/>
          <a:ext cx="6120001" cy="2159999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040408">
                  <a:extLst>
                    <a:ext uri="{9D8B030D-6E8A-4147-A177-3AD203B41FA5}">
                      <a16:colId xmlns:a16="http://schemas.microsoft.com/office/drawing/2014/main" val="3019253180"/>
                    </a:ext>
                  </a:extLst>
                </a:gridCol>
                <a:gridCol w="2039185">
                  <a:extLst>
                    <a:ext uri="{9D8B030D-6E8A-4147-A177-3AD203B41FA5}">
                      <a16:colId xmlns:a16="http://schemas.microsoft.com/office/drawing/2014/main" val="3000860046"/>
                    </a:ext>
                  </a:extLst>
                </a:gridCol>
                <a:gridCol w="2040408">
                  <a:extLst>
                    <a:ext uri="{9D8B030D-6E8A-4147-A177-3AD203B41FA5}">
                      <a16:colId xmlns:a16="http://schemas.microsoft.com/office/drawing/2014/main" val="3429444195"/>
                    </a:ext>
                  </a:extLst>
                </a:gridCol>
              </a:tblGrid>
              <a:tr h="352319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功能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测试次数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通过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率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4303608"/>
                  </a:ext>
                </a:extLst>
              </a:tr>
              <a:tr h="36153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用户注册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8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72788008"/>
                  </a:ext>
                </a:extLst>
              </a:tr>
              <a:tr h="36153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用户登录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95423134"/>
                  </a:ext>
                </a:extLst>
              </a:tr>
              <a:tr h="36153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生产线监控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0946325"/>
                  </a:ext>
                </a:extLst>
              </a:tr>
              <a:tr h="36153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检测记录查询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sz="18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25046393"/>
                  </a:ext>
                </a:extLst>
              </a:tr>
              <a:tr h="36153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缺陷图片查询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sz="18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2160796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60712A08-E59F-4F6C-A441-67E9BFF96098}"/>
              </a:ext>
            </a:extLst>
          </p:cNvPr>
          <p:cNvSpPr>
            <a:spLocks/>
          </p:cNvSpPr>
          <p:nvPr/>
        </p:nvSpPr>
        <p:spPr>
          <a:xfrm>
            <a:off x="387226" y="1506999"/>
            <a:ext cx="29344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系统功能的黑盒测试</a:t>
            </a:r>
            <a:endParaRPr lang="en-US" altLang="zh-CN" sz="2000" dirty="0">
              <a:latin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F921C81-99B3-4EAE-A66C-7CC827954CCD}"/>
              </a:ext>
            </a:extLst>
          </p:cNvPr>
          <p:cNvSpPr/>
          <p:nvPr/>
        </p:nvSpPr>
        <p:spPr>
          <a:xfrm>
            <a:off x="2473027" y="4581614"/>
            <a:ext cx="4301546" cy="443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dirty="0"/>
              <a:t>远程监控</a:t>
            </a:r>
            <a:r>
              <a:rPr lang="zh-CN" altLang="zh-CN" sz="2000" dirty="0"/>
              <a:t>系统</a:t>
            </a:r>
            <a:r>
              <a:rPr lang="zh-CN" altLang="en-US" sz="2000" dirty="0"/>
              <a:t>实现了设计的</a:t>
            </a:r>
            <a:r>
              <a:rPr lang="zh-CN" altLang="zh-CN" sz="2000" dirty="0"/>
              <a:t>所有功能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9078064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2779FA-38F9-4E0F-A7AE-3F26C49FA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远程监控系统运行实验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D48AD3-971D-41F6-89ED-1AEF491FEC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F2D88AFC-602C-4759-BC3C-EAABCE811E78}"/>
              </a:ext>
            </a:extLst>
          </p:cNvPr>
          <p:cNvSpPr/>
          <p:nvPr/>
        </p:nvSpPr>
        <p:spPr>
          <a:xfrm>
            <a:off x="359995" y="843128"/>
            <a:ext cx="216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远程监控实验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监控">
            <a:hlinkClick r:id="" action="ppaction://media"/>
            <a:extLst>
              <a:ext uri="{FF2B5EF4-FFF2-40B4-BE49-F238E27FC236}">
                <a16:creationId xmlns:a16="http://schemas.microsoft.com/office/drawing/2014/main" id="{E2261729-05D8-4683-8C5D-EA4CBF9069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2000" y="1715065"/>
            <a:ext cx="7200000" cy="393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9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5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6FB1735-FDFD-4315-8D9C-C6A07B668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结论与展望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E7DC6A-8768-4138-829E-F7785B45EC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圆角矩形 9">
            <a:extLst>
              <a:ext uri="{FF2B5EF4-FFF2-40B4-BE49-F238E27FC236}">
                <a16:creationId xmlns:a16="http://schemas.microsoft.com/office/drawing/2014/main" id="{8FD51E95-AE02-4768-874E-7479CDDBE1D4}"/>
              </a:ext>
            </a:extLst>
          </p:cNvPr>
          <p:cNvSpPr/>
          <p:nvPr/>
        </p:nvSpPr>
        <p:spPr>
          <a:xfrm>
            <a:off x="359995" y="843128"/>
            <a:ext cx="1008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结论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圆角矩形 9">
            <a:extLst>
              <a:ext uri="{FF2B5EF4-FFF2-40B4-BE49-F238E27FC236}">
                <a16:creationId xmlns:a16="http://schemas.microsoft.com/office/drawing/2014/main" id="{47884740-90D7-4B4D-82DE-6C10478A858A}"/>
              </a:ext>
            </a:extLst>
          </p:cNvPr>
          <p:cNvSpPr/>
          <p:nvPr/>
        </p:nvSpPr>
        <p:spPr>
          <a:xfrm>
            <a:off x="359995" y="4686445"/>
            <a:ext cx="1008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展望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F2A7041-AFD2-441C-99E7-270CABE07648}"/>
              </a:ext>
            </a:extLst>
          </p:cNvPr>
          <p:cNvSpPr/>
          <p:nvPr/>
        </p:nvSpPr>
        <p:spPr>
          <a:xfrm>
            <a:off x="359995" y="1502314"/>
            <a:ext cx="7936260" cy="2934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设计了雾化器装配生产线的视觉检测与远程监控系统的</a:t>
            </a:r>
            <a:r>
              <a:rPr lang="zh-CN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方案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。搭建了视觉检测平台和上位机软件。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设计了雾化器装配缺陷检测的图像处理算法。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针对不同的缺陷设计了相应的算法，缺陷检出率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100%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，误检率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1.28%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，检测准确率和时间均满足要求。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提出了缺陷分类的深度学习算法。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算法融合了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MobileNets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Siamese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两种网络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算法可以检测出大缺陷，但对于小缺陷的检测能力较差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完成了雾化器装配生产线远程监控系统的开发</a:t>
            </a:r>
            <a:r>
              <a:rPr lang="zh-CN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采集生产线数据。对系统的前后端进行详细的设计。</a:t>
            </a:r>
            <a:endParaRPr lang="zh-CN" altLang="zh-CN" dirty="0">
              <a:latin typeface="Times New Roman" panose="02020603050405020304" pitchFamily="18" charset="0"/>
              <a:ea typeface="楷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404B718-8D0E-464A-8F79-46607FD870F9}"/>
              </a:ext>
            </a:extLst>
          </p:cNvPr>
          <p:cNvSpPr/>
          <p:nvPr/>
        </p:nvSpPr>
        <p:spPr>
          <a:xfrm>
            <a:off x="359995" y="5291022"/>
            <a:ext cx="7936260" cy="776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4013" indent="-354013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优化深度学习算法，提高算法对小缺陷的检测准确率。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013" indent="-354013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完善远程监控系统的功能和客户端界面，提高系统的并发能力。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1409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A97B26A-AC6D-496E-956C-2A4DC8D97A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发表论文及其它成果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460471-CDCE-41BF-95B9-DC807B1DB1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411B10F-7DC3-4387-9EF0-61E4A307E706}"/>
              </a:ext>
            </a:extLst>
          </p:cNvPr>
          <p:cNvSpPr/>
          <p:nvPr/>
        </p:nvSpPr>
        <p:spPr>
          <a:xfrm>
            <a:off x="719998" y="1544785"/>
            <a:ext cx="7576256" cy="1442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7675" indent="-447675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altLang="zh-CN" b="1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Jiankun</a:t>
            </a:r>
            <a:r>
              <a:rPr lang="en-US" altLang="zh-CN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Wang</a:t>
            </a: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Hong Hu</a:t>
            </a: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 Chen</a:t>
            </a: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kern="1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Caiying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He. Assembly Defect Detection of Atomizers Based on Machine Vision[C]// Proc. 2019 4th ACM International Conference on Automation, Control and Robotics Engineering (CACRE)</a:t>
            </a: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Shenzhen</a:t>
            </a: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China</a:t>
            </a: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</a:t>
            </a: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1-6.</a:t>
            </a:r>
            <a:endParaRPr lang="zh-CN" altLang="zh-CN" sz="1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圆角矩形 9">
            <a:extLst>
              <a:ext uri="{FF2B5EF4-FFF2-40B4-BE49-F238E27FC236}">
                <a16:creationId xmlns:a16="http://schemas.microsoft.com/office/drawing/2014/main" id="{A03ED015-2CDC-4460-8D8F-57D341E435F2}"/>
              </a:ext>
            </a:extLst>
          </p:cNvPr>
          <p:cNvSpPr/>
          <p:nvPr/>
        </p:nvSpPr>
        <p:spPr>
          <a:xfrm>
            <a:off x="359995" y="843128"/>
            <a:ext cx="180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已发表论文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7366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58F46E-E127-4149-8CF9-DD5AF98BF7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恳请各位老师批评指正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BB406C-FBE9-4227-9FF6-1B410505E2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答辩人：王建坤          导师：胡泓教授</a:t>
            </a:r>
          </a:p>
        </p:txBody>
      </p:sp>
    </p:spTree>
    <p:extLst>
      <p:ext uri="{BB962C8B-B14F-4D97-AF65-F5344CB8AC3E}">
        <p14:creationId xmlns:p14="http://schemas.microsoft.com/office/powerpoint/2010/main" val="963685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445C77E-25A3-4B3C-B3F3-3D52C7B737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研究现状</a:t>
            </a:r>
            <a:endParaRPr lang="en-US" alt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84B458-5025-47C9-9203-8029DCF0A0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C64ABD37-6EB7-4437-A83B-6A5D5A2EE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0580" y="265470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8" name="圆角矩形 9">
            <a:extLst>
              <a:ext uri="{FF2B5EF4-FFF2-40B4-BE49-F238E27FC236}">
                <a16:creationId xmlns:a16="http://schemas.microsoft.com/office/drawing/2014/main" id="{9A525B58-484C-4796-8A1C-A790EEC9F43F}"/>
              </a:ext>
            </a:extLst>
          </p:cNvPr>
          <p:cNvSpPr/>
          <p:nvPr/>
        </p:nvSpPr>
        <p:spPr>
          <a:xfrm>
            <a:off x="359998" y="843128"/>
            <a:ext cx="2124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产品装配检测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88587A5-5B01-45E2-9C93-C2DBBD025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745" y="2990459"/>
            <a:ext cx="5802509" cy="3193112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75D4E61-AC93-459D-99B7-EF0B6974CCB8}"/>
              </a:ext>
            </a:extLst>
          </p:cNvPr>
          <p:cNvSpPr/>
          <p:nvPr/>
        </p:nvSpPr>
        <p:spPr>
          <a:xfrm>
            <a:off x="359997" y="1341917"/>
            <a:ext cx="7936257" cy="1366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自动光学检测技术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  <a:buClr>
                <a:srgbClr val="7030A0"/>
              </a:buClr>
            </a:pPr>
            <a:r>
              <a:rPr lang="zh-CN" altLang="en-US" dirty="0">
                <a:latin typeface="+mn-ea"/>
              </a:rPr>
              <a:t>    自动光学检测系统包括视觉检测平台、工控机、控制器和工作台。使用机器视觉的方法对产品进行检测，实现对待测物的自动检测。</a:t>
            </a:r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90947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445C77E-25A3-4B3C-B3F3-3D52C7B737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研究现状</a:t>
            </a:r>
            <a:endParaRPr lang="en-US" alt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84B458-5025-47C9-9203-8029DCF0A0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9C680E-28BB-4419-8088-F75D5834AAB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626936" y="2722043"/>
            <a:ext cx="2880000" cy="1440000"/>
          </a:xfrm>
          <a:prstGeom prst="rect">
            <a:avLst/>
          </a:prstGeom>
        </p:spPr>
      </p:pic>
      <p:sp>
        <p:nvSpPr>
          <p:cNvPr id="38" name="圆角矩形 9">
            <a:extLst>
              <a:ext uri="{FF2B5EF4-FFF2-40B4-BE49-F238E27FC236}">
                <a16:creationId xmlns:a16="http://schemas.microsoft.com/office/drawing/2014/main" id="{9A525B58-484C-4796-8A1C-A790EEC9F43F}"/>
              </a:ext>
            </a:extLst>
          </p:cNvPr>
          <p:cNvSpPr/>
          <p:nvPr/>
        </p:nvSpPr>
        <p:spPr>
          <a:xfrm>
            <a:off x="359998" y="843128"/>
            <a:ext cx="288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产品装配检测算法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9764041F-5021-4805-8002-4597E89CC0D5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30"/>
          <a:stretch/>
        </p:blipFill>
        <p:spPr bwMode="auto">
          <a:xfrm>
            <a:off x="5623744" y="727509"/>
            <a:ext cx="1224000" cy="144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4D25761A-E43A-4206-AE81-3C159FBB1E2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228829" y="723303"/>
            <a:ext cx="1224000" cy="144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03766A4-00DE-48D1-A6B2-2A6A1859168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626936" y="4690491"/>
            <a:ext cx="2880000" cy="1440000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3A18BE8E-5302-47F6-8300-894D56B3CA37}"/>
              </a:ext>
            </a:extLst>
          </p:cNvPr>
          <p:cNvSpPr/>
          <p:nvPr/>
        </p:nvSpPr>
        <p:spPr>
          <a:xfrm>
            <a:off x="6256936" y="4178047"/>
            <a:ext cx="162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+mn-ea"/>
              </a:rPr>
              <a:t>注射器检测</a:t>
            </a:r>
            <a:endParaRPr lang="en-US" altLang="zh-CN" dirty="0">
              <a:latin typeface="+mn-ea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873596E5-08F5-464C-99B0-6030838D188B}"/>
              </a:ext>
            </a:extLst>
          </p:cNvPr>
          <p:cNvSpPr/>
          <p:nvPr/>
        </p:nvSpPr>
        <p:spPr>
          <a:xfrm>
            <a:off x="6264261" y="6164877"/>
            <a:ext cx="162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+mn-ea"/>
              </a:rPr>
              <a:t>PCB</a:t>
            </a:r>
            <a:r>
              <a:rPr lang="zh-CN" altLang="en-US" dirty="0">
                <a:latin typeface="+mn-ea"/>
              </a:rPr>
              <a:t>板检测</a:t>
            </a:r>
            <a:endParaRPr lang="en-US" altLang="zh-CN" dirty="0">
              <a:latin typeface="+mn-ea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88DAF5E8-7AFE-41BC-8742-A57688E3074D}"/>
              </a:ext>
            </a:extLst>
          </p:cNvPr>
          <p:cNvSpPr/>
          <p:nvPr/>
        </p:nvSpPr>
        <p:spPr>
          <a:xfrm>
            <a:off x="6264261" y="2233242"/>
            <a:ext cx="162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+mn-ea"/>
              </a:rPr>
              <a:t>连接孔检测</a:t>
            </a:r>
            <a:endParaRPr lang="en-US" altLang="zh-CN" dirty="0">
              <a:latin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EE14905-E1F7-442C-B854-5034A272AB88}"/>
              </a:ext>
            </a:extLst>
          </p:cNvPr>
          <p:cNvSpPr/>
          <p:nvPr/>
        </p:nvSpPr>
        <p:spPr>
          <a:xfrm>
            <a:off x="359998" y="1464729"/>
            <a:ext cx="4882661" cy="1083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>
                <a:latin typeface="+mn-ea"/>
              </a:rPr>
              <a:t>    不同产品的生产工况和可能产生的缺陷都不同，需要设计专用的检测算法。分为图像处理和机器学习两大类算法。</a:t>
            </a:r>
            <a:endParaRPr lang="en-US" altLang="zh-CN" dirty="0">
              <a:latin typeface="+mn-ea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2E90AB8-C540-4416-848C-C29FBC74DAC7}"/>
              </a:ext>
            </a:extLst>
          </p:cNvPr>
          <p:cNvSpPr/>
          <p:nvPr/>
        </p:nvSpPr>
        <p:spPr>
          <a:xfrm>
            <a:off x="359997" y="2548167"/>
            <a:ext cx="4882661" cy="3489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+mn-ea"/>
              </a:rPr>
              <a:t>图像处理算法</a:t>
            </a:r>
            <a:endParaRPr lang="en-US" altLang="zh-CN" sz="2000" b="1" dirty="0">
              <a:latin typeface="+mn-ea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简单的检测场景</a:t>
            </a:r>
            <a:endParaRPr lang="en-US" altLang="zh-CN" dirty="0">
              <a:latin typeface="+mn-ea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检测精度高</a:t>
            </a:r>
            <a:endParaRPr lang="en-US" altLang="zh-CN" dirty="0">
              <a:latin typeface="+mn-ea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通用性差</a:t>
            </a:r>
            <a:endParaRPr lang="en-US" altLang="zh-CN" dirty="0">
              <a:latin typeface="+mn-ea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" dirty="0">
              <a:latin typeface="+mn-ea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prstClr val="black"/>
                </a:solidFill>
                <a:latin typeface="宋体" panose="02010600030101010101" pitchFamily="2" charset="-122"/>
              </a:rPr>
              <a:t>机器学习算法</a:t>
            </a:r>
            <a:endParaRPr lang="en-US" altLang="zh-CN" sz="2000" b="1" dirty="0">
              <a:solidFill>
                <a:prstClr val="black"/>
              </a:solidFill>
              <a:latin typeface="宋体" panose="02010600030101010101" pitchFamily="2" charset="-122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复杂的检测场景</a:t>
            </a:r>
            <a:endParaRPr lang="en-US" altLang="zh-CN" dirty="0">
              <a:latin typeface="+mn-ea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通过大量的样本进行自我学习</a:t>
            </a:r>
            <a:endParaRPr lang="en-US" altLang="zh-CN" dirty="0">
              <a:latin typeface="+mn-ea"/>
            </a:endParaRPr>
          </a:p>
          <a:p>
            <a:pPr marL="447675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算法通用性好</a:t>
            </a:r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66404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445C77E-25A3-4B3C-B3F3-3D52C7B737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研究现状</a:t>
            </a:r>
            <a:endParaRPr lang="en-US" alt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84B458-5025-47C9-9203-8029DCF0A0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CD5402A-D742-42F1-A3F7-304FC191FF8E}"/>
              </a:ext>
            </a:extLst>
          </p:cNvPr>
          <p:cNvGrpSpPr/>
          <p:nvPr/>
        </p:nvGrpSpPr>
        <p:grpSpPr>
          <a:xfrm>
            <a:off x="665956" y="3256341"/>
            <a:ext cx="2990483" cy="986805"/>
            <a:chOff x="54430" y="152840"/>
            <a:chExt cx="1916608" cy="649299"/>
          </a:xfrm>
        </p:grpSpPr>
        <p:sp>
          <p:nvSpPr>
            <p:cNvPr id="20" name="文本框 126">
              <a:extLst>
                <a:ext uri="{FF2B5EF4-FFF2-40B4-BE49-F238E27FC236}">
                  <a16:creationId xmlns:a16="http://schemas.microsoft.com/office/drawing/2014/main" id="{3A995DA6-1057-44C2-8C50-3942ED2913DC}"/>
                </a:ext>
              </a:extLst>
            </p:cNvPr>
            <p:cNvSpPr txBox="1"/>
            <p:nvPr/>
          </p:nvSpPr>
          <p:spPr>
            <a:xfrm>
              <a:off x="1347468" y="155507"/>
              <a:ext cx="623570" cy="646430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服务器</a:t>
              </a:r>
            </a:p>
          </p:txBody>
        </p:sp>
        <p:sp>
          <p:nvSpPr>
            <p:cNvPr id="21" name="文本框 35">
              <a:extLst>
                <a:ext uri="{FF2B5EF4-FFF2-40B4-BE49-F238E27FC236}">
                  <a16:creationId xmlns:a16="http://schemas.microsoft.com/office/drawing/2014/main" id="{C4FE7DF1-474A-4677-AA58-70FBFF39F2DB}"/>
                </a:ext>
              </a:extLst>
            </p:cNvPr>
            <p:cNvSpPr txBox="1"/>
            <p:nvPr/>
          </p:nvSpPr>
          <p:spPr>
            <a:xfrm>
              <a:off x="54430" y="152840"/>
              <a:ext cx="912495" cy="252095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客户端程序</a:t>
              </a:r>
            </a:p>
          </p:txBody>
        </p:sp>
        <p:sp>
          <p:nvSpPr>
            <p:cNvPr id="22" name="文本框 127">
              <a:extLst>
                <a:ext uri="{FF2B5EF4-FFF2-40B4-BE49-F238E27FC236}">
                  <a16:creationId xmlns:a16="http://schemas.microsoft.com/office/drawing/2014/main" id="{41B3DBF7-59D6-4AB5-9CEC-1F06D45B7749}"/>
                </a:ext>
              </a:extLst>
            </p:cNvPr>
            <p:cNvSpPr txBox="1"/>
            <p:nvPr/>
          </p:nvSpPr>
          <p:spPr>
            <a:xfrm>
              <a:off x="54430" y="550679"/>
              <a:ext cx="912495" cy="251460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客户端程序</a:t>
              </a: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8AFA4788-68CF-481F-BEFE-2BE0BDE86DDE}"/>
                </a:ext>
              </a:extLst>
            </p:cNvPr>
            <p:cNvCxnSpPr>
              <a:stCxn id="21" idx="3"/>
            </p:cNvCxnSpPr>
            <p:nvPr/>
          </p:nvCxnSpPr>
          <p:spPr>
            <a:xfrm flipV="1">
              <a:off x="966925" y="278676"/>
              <a:ext cx="180000" cy="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3F97ED80-E9BF-4ED2-94E6-1CBF38262AF4}"/>
                </a:ext>
              </a:extLst>
            </p:cNvPr>
            <p:cNvCxnSpPr>
              <a:stCxn id="22" idx="3"/>
            </p:cNvCxnSpPr>
            <p:nvPr/>
          </p:nvCxnSpPr>
          <p:spPr>
            <a:xfrm flipV="1">
              <a:off x="966925" y="675898"/>
              <a:ext cx="180000" cy="2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CDA6ED7A-5505-4353-AFC2-B66997FD6809}"/>
                </a:ext>
              </a:extLst>
            </p:cNvPr>
            <p:cNvCxnSpPr/>
            <p:nvPr/>
          </p:nvCxnSpPr>
          <p:spPr>
            <a:xfrm>
              <a:off x="1144123" y="278838"/>
              <a:ext cx="2117" cy="4000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973AEED-DA85-44FC-A84A-7AD0CB71FC67}"/>
                </a:ext>
              </a:extLst>
            </p:cNvPr>
            <p:cNvCxnSpPr>
              <a:stCxn id="20" idx="1"/>
            </p:cNvCxnSpPr>
            <p:nvPr/>
          </p:nvCxnSpPr>
          <p:spPr>
            <a:xfrm flipH="1" flipV="1">
              <a:off x="1146810" y="478360"/>
              <a:ext cx="200658" cy="1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61F7ED1-49B7-46F7-AEE8-9DC9E648E20F}"/>
              </a:ext>
            </a:extLst>
          </p:cNvPr>
          <p:cNvGrpSpPr/>
          <p:nvPr/>
        </p:nvGrpSpPr>
        <p:grpSpPr>
          <a:xfrm>
            <a:off x="684474" y="5228861"/>
            <a:ext cx="3292686" cy="982445"/>
            <a:chOff x="2516642" y="149064"/>
            <a:chExt cx="2458973" cy="652873"/>
          </a:xfrm>
        </p:grpSpPr>
        <p:sp>
          <p:nvSpPr>
            <p:cNvPr id="29" name="文本框 256">
              <a:extLst>
                <a:ext uri="{FF2B5EF4-FFF2-40B4-BE49-F238E27FC236}">
                  <a16:creationId xmlns:a16="http://schemas.microsoft.com/office/drawing/2014/main" id="{D20BC188-CE80-42A8-B88D-19AB93AAFFBB}"/>
                </a:ext>
              </a:extLst>
            </p:cNvPr>
            <p:cNvSpPr txBox="1"/>
            <p:nvPr/>
          </p:nvSpPr>
          <p:spPr>
            <a:xfrm>
              <a:off x="3522810" y="155507"/>
              <a:ext cx="623570" cy="646430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en-US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Web</a:t>
              </a:r>
              <a:endParaRPr 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服务器</a:t>
              </a:r>
            </a:p>
          </p:txBody>
        </p:sp>
        <p:sp>
          <p:nvSpPr>
            <p:cNvPr id="30" name="文本框 257">
              <a:extLst>
                <a:ext uri="{FF2B5EF4-FFF2-40B4-BE49-F238E27FC236}">
                  <a16:creationId xmlns:a16="http://schemas.microsoft.com/office/drawing/2014/main" id="{5161CDD3-A703-441A-9DFA-2780F903BB83}"/>
                </a:ext>
              </a:extLst>
            </p:cNvPr>
            <p:cNvSpPr txBox="1"/>
            <p:nvPr/>
          </p:nvSpPr>
          <p:spPr>
            <a:xfrm>
              <a:off x="2516642" y="149064"/>
              <a:ext cx="623570" cy="251460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浏览器</a:t>
              </a:r>
            </a:p>
          </p:txBody>
        </p:sp>
        <p:sp>
          <p:nvSpPr>
            <p:cNvPr id="31" name="文本框 258">
              <a:extLst>
                <a:ext uri="{FF2B5EF4-FFF2-40B4-BE49-F238E27FC236}">
                  <a16:creationId xmlns:a16="http://schemas.microsoft.com/office/drawing/2014/main" id="{87C0F356-EB51-40FC-95ED-BBF0E133A52A}"/>
                </a:ext>
              </a:extLst>
            </p:cNvPr>
            <p:cNvSpPr txBox="1"/>
            <p:nvPr/>
          </p:nvSpPr>
          <p:spPr>
            <a:xfrm>
              <a:off x="2516642" y="550263"/>
              <a:ext cx="623570" cy="251460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浏览器</a:t>
              </a:r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63D78D35-5951-44AA-9287-7D4B35003725}"/>
                </a:ext>
              </a:extLst>
            </p:cNvPr>
            <p:cNvCxnSpPr/>
            <p:nvPr/>
          </p:nvCxnSpPr>
          <p:spPr>
            <a:xfrm flipV="1">
              <a:off x="3142267" y="278676"/>
              <a:ext cx="180000" cy="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AD31CEBD-EA30-420D-8062-0A997B5E80F4}"/>
                </a:ext>
              </a:extLst>
            </p:cNvPr>
            <p:cNvCxnSpPr/>
            <p:nvPr/>
          </p:nvCxnSpPr>
          <p:spPr>
            <a:xfrm flipV="1">
              <a:off x="3142267" y="675898"/>
              <a:ext cx="180000" cy="2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2A98674D-9E52-40D5-9AD0-2AFD0E617643}"/>
                </a:ext>
              </a:extLst>
            </p:cNvPr>
            <p:cNvCxnSpPr/>
            <p:nvPr/>
          </p:nvCxnSpPr>
          <p:spPr>
            <a:xfrm>
              <a:off x="3319465" y="278838"/>
              <a:ext cx="2117" cy="4000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38BC7FAD-94CD-4E60-AD1E-C393583633D5}"/>
                </a:ext>
              </a:extLst>
            </p:cNvPr>
            <p:cNvCxnSpPr>
              <a:stCxn id="29" idx="1"/>
            </p:cNvCxnSpPr>
            <p:nvPr/>
          </p:nvCxnSpPr>
          <p:spPr>
            <a:xfrm flipH="1" flipV="1">
              <a:off x="3322152" y="478360"/>
              <a:ext cx="200658" cy="1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268">
              <a:extLst>
                <a:ext uri="{FF2B5EF4-FFF2-40B4-BE49-F238E27FC236}">
                  <a16:creationId xmlns:a16="http://schemas.microsoft.com/office/drawing/2014/main" id="{B8387DBD-304E-4C96-A233-3D5F7828E181}"/>
                </a:ext>
              </a:extLst>
            </p:cNvPr>
            <p:cNvSpPr txBox="1"/>
            <p:nvPr/>
          </p:nvSpPr>
          <p:spPr>
            <a:xfrm>
              <a:off x="4352045" y="155507"/>
              <a:ext cx="623570" cy="646430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prstClr val="black"/>
              </a:solidFill>
            </a:ln>
            <a:effectLst/>
          </p:spPr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数据库</a:t>
              </a: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zh-CN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服务器</a:t>
              </a:r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9E2AF3B2-A0F8-421D-9BA5-716F1B3A4C1A}"/>
                </a:ext>
              </a:extLst>
            </p:cNvPr>
            <p:cNvCxnSpPr>
              <a:stCxn id="36" idx="1"/>
              <a:endCxn id="29" idx="3"/>
            </p:cNvCxnSpPr>
            <p:nvPr/>
          </p:nvCxnSpPr>
          <p:spPr>
            <a:xfrm flipH="1">
              <a:off x="4146380" y="478541"/>
              <a:ext cx="20566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9">
            <a:extLst>
              <a:ext uri="{FF2B5EF4-FFF2-40B4-BE49-F238E27FC236}">
                <a16:creationId xmlns:a16="http://schemas.microsoft.com/office/drawing/2014/main" id="{FFE48F0B-8BD0-44B3-81D5-8D87CD85F252}"/>
              </a:ext>
            </a:extLst>
          </p:cNvPr>
          <p:cNvSpPr/>
          <p:nvPr/>
        </p:nvSpPr>
        <p:spPr>
          <a:xfrm>
            <a:off x="359998" y="843128"/>
            <a:ext cx="2880000" cy="504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工业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远程监控系统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9D3DFB30-F52B-4458-85F8-65EF544F3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269" y="2589465"/>
            <a:ext cx="3630480" cy="3883522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3D994E75-B80D-4F0E-91F1-5DC4688F9F99}"/>
              </a:ext>
            </a:extLst>
          </p:cNvPr>
          <p:cNvSpPr/>
          <p:nvPr/>
        </p:nvSpPr>
        <p:spPr>
          <a:xfrm>
            <a:off x="343157" y="1938398"/>
            <a:ext cx="35006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远程监控系统的两种结构</a:t>
            </a:r>
            <a:endParaRPr lang="en-US" altLang="zh-CN" sz="2000" dirty="0">
              <a:latin typeface="+mn-ea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6DE280A-9C32-4FAE-A7A3-48D1B61A7B3F}"/>
              </a:ext>
            </a:extLst>
          </p:cNvPr>
          <p:cNvSpPr/>
          <p:nvPr/>
        </p:nvSpPr>
        <p:spPr>
          <a:xfrm>
            <a:off x="4874269" y="1945350"/>
            <a:ext cx="35006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的三层架构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53E20C1-FD8F-4903-B982-15A0CC7650FC}"/>
              </a:ext>
            </a:extLst>
          </p:cNvPr>
          <p:cNvSpPr/>
          <p:nvPr/>
        </p:nvSpPr>
        <p:spPr>
          <a:xfrm>
            <a:off x="359998" y="2389812"/>
            <a:ext cx="3602401" cy="737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kern="100" dirty="0">
                <a:latin typeface="Times New Roman" panose="02020603050405020304" pitchFamily="18" charset="0"/>
              </a:rPr>
              <a:t>客户端和服务器（</a:t>
            </a:r>
            <a:r>
              <a:rPr lang="en-US" altLang="zh-CN" kern="100" dirty="0">
                <a:latin typeface="Times New Roman" panose="02020603050405020304" pitchFamily="18" charset="0"/>
              </a:rPr>
              <a:t> C/S </a:t>
            </a:r>
            <a:r>
              <a:rPr lang="zh-CN" altLang="en-US" kern="100" dirty="0">
                <a:latin typeface="Times New Roman" panose="02020603050405020304" pitchFamily="18" charset="0"/>
              </a:rPr>
              <a:t>）</a:t>
            </a:r>
            <a:r>
              <a:rPr lang="zh-CN" altLang="zh-CN" kern="100" dirty="0">
                <a:latin typeface="Times New Roman" panose="02020603050405020304" pitchFamily="18" charset="0"/>
              </a:rPr>
              <a:t>结构</a:t>
            </a:r>
            <a:endParaRPr lang="en-US" altLang="zh-CN" dirty="0">
              <a:latin typeface="+mn-ea"/>
            </a:endParaRPr>
          </a:p>
          <a:p>
            <a:pPr marL="177800" indent="-1778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开发难度大，成本高，性能好</a:t>
            </a:r>
            <a:endParaRPr lang="en-US" altLang="zh-CN" dirty="0">
              <a:latin typeface="+mn-ea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7AA7BF8-661F-49E2-9D53-4770D2829DE1}"/>
              </a:ext>
            </a:extLst>
          </p:cNvPr>
          <p:cNvSpPr/>
          <p:nvPr/>
        </p:nvSpPr>
        <p:spPr>
          <a:xfrm>
            <a:off x="359997" y="4384068"/>
            <a:ext cx="3602401" cy="712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kern="100" dirty="0">
                <a:latin typeface="Times New Roman" panose="02020603050405020304" pitchFamily="18" charset="0"/>
              </a:rPr>
              <a:t>浏览器和服务器（</a:t>
            </a:r>
            <a:r>
              <a:rPr lang="en-US" altLang="zh-CN" kern="100" dirty="0">
                <a:latin typeface="Times New Roman" panose="02020603050405020304" pitchFamily="18" charset="0"/>
              </a:rPr>
              <a:t> B/S </a:t>
            </a:r>
            <a:r>
              <a:rPr lang="zh-CN" altLang="en-US" kern="100" dirty="0">
                <a:latin typeface="Times New Roman" panose="02020603050405020304" pitchFamily="18" charset="0"/>
              </a:rPr>
              <a:t>）</a:t>
            </a:r>
            <a:r>
              <a:rPr lang="zh-CN" altLang="zh-CN" kern="100" dirty="0">
                <a:latin typeface="Times New Roman" panose="02020603050405020304" pitchFamily="18" charset="0"/>
              </a:rPr>
              <a:t>结构</a:t>
            </a:r>
            <a:endParaRPr lang="en-US" altLang="zh-CN" dirty="0">
              <a:latin typeface="+mn-ea"/>
            </a:endParaRPr>
          </a:p>
          <a:p>
            <a:pPr marL="177800" indent="-1778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开发难度小，成本低，性能较差</a:t>
            </a:r>
            <a:endParaRPr lang="en-US" altLang="zh-CN" dirty="0">
              <a:latin typeface="+mn-ea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651D400-A49A-4D3B-9EC3-D208779D7F0A}"/>
              </a:ext>
            </a:extLst>
          </p:cNvPr>
          <p:cNvSpPr/>
          <p:nvPr/>
        </p:nvSpPr>
        <p:spPr>
          <a:xfrm>
            <a:off x="347832" y="1391752"/>
            <a:ext cx="7948423" cy="424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>
                <a:latin typeface="+mn-ea"/>
              </a:rPr>
              <a:t>    采用网络信息技术，对生产设备和过程进行远程的监控。</a:t>
            </a:r>
            <a:endParaRPr lang="en-US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31441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1">
            <a:extLst>
              <a:ext uri="{FF2B5EF4-FFF2-40B4-BE49-F238E27FC236}">
                <a16:creationId xmlns:a16="http://schemas.microsoft.com/office/drawing/2014/main" id="{2D1D8625-A6FE-4F21-ACBB-484FE921E3DF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4623800" y="3262456"/>
            <a:ext cx="3960000" cy="1296000"/>
            <a:chOff x="1007935" y="1462007"/>
            <a:chExt cx="1842128" cy="222648"/>
          </a:xfrm>
        </p:grpSpPr>
        <p:cxnSp>
          <p:nvCxnSpPr>
            <p:cNvPr id="27" name="直接箭头连接符 48">
              <a:extLst>
                <a:ext uri="{FF2B5EF4-FFF2-40B4-BE49-F238E27FC236}">
                  <a16:creationId xmlns:a16="http://schemas.microsoft.com/office/drawing/2014/main" id="{B7DADF3B-6448-4D7A-9185-DFFA5EFE673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007935" y="1462007"/>
              <a:ext cx="1295915" cy="0"/>
            </a:xfrm>
            <a:prstGeom prst="straightConnector1">
              <a:avLst/>
            </a:prstGeom>
            <a:noFill/>
            <a:ln w="9525">
              <a:solidFill>
                <a:srgbClr val="0070C0"/>
              </a:solidFill>
              <a:bevel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" name="直接连接符 49">
              <a:extLst>
                <a:ext uri="{FF2B5EF4-FFF2-40B4-BE49-F238E27FC236}">
                  <a16:creationId xmlns:a16="http://schemas.microsoft.com/office/drawing/2014/main" id="{DA3722B1-071B-49D6-82E3-342608BA56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3710" y="1462007"/>
              <a:ext cx="546353" cy="222648"/>
            </a:xfrm>
            <a:prstGeom prst="line">
              <a:avLst/>
            </a:prstGeom>
            <a:noFill/>
            <a:ln w="9525">
              <a:solidFill>
                <a:srgbClr val="0070C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44" tIns="34272" rIns="68544" bIns="34272"/>
            <a:lstStyle/>
            <a:p>
              <a:pPr eaLnBrk="0" hangingPunct="0">
                <a:buFont typeface="Arial" pitchFamily="34" charset="0"/>
                <a:buNone/>
                <a:defRPr/>
              </a:pPr>
              <a:endParaRPr lang="zh-CN" altLang="en-US">
                <a:solidFill>
                  <a:srgbClr val="000000"/>
                </a:solidFill>
                <a:latin typeface="+mn-ea"/>
                <a:cs typeface="+mn-ea"/>
                <a:sym typeface="+mn-lt"/>
              </a:endParaRPr>
            </a:p>
          </p:txBody>
        </p:sp>
      </p:grpSp>
      <p:grpSp>
        <p:nvGrpSpPr>
          <p:cNvPr id="29" name="组合 1">
            <a:extLst>
              <a:ext uri="{FF2B5EF4-FFF2-40B4-BE49-F238E27FC236}">
                <a16:creationId xmlns:a16="http://schemas.microsoft.com/office/drawing/2014/main" id="{32F46617-3464-4C5E-B50E-802248359FC4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663800" y="3262454"/>
            <a:ext cx="3960000" cy="1296000"/>
            <a:chOff x="1007935" y="1462007"/>
            <a:chExt cx="1842128" cy="222648"/>
          </a:xfrm>
        </p:grpSpPr>
        <p:cxnSp>
          <p:nvCxnSpPr>
            <p:cNvPr id="30" name="直接箭头连接符 48">
              <a:extLst>
                <a:ext uri="{FF2B5EF4-FFF2-40B4-BE49-F238E27FC236}">
                  <a16:creationId xmlns:a16="http://schemas.microsoft.com/office/drawing/2014/main" id="{9785EA57-5ADD-4193-A70B-43D621B0095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007935" y="1462007"/>
              <a:ext cx="1295915" cy="0"/>
            </a:xfrm>
            <a:prstGeom prst="straightConnector1">
              <a:avLst/>
            </a:prstGeom>
            <a:noFill/>
            <a:ln w="9525">
              <a:solidFill>
                <a:srgbClr val="0070C0"/>
              </a:solidFill>
              <a:bevel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" name="直接连接符 49">
              <a:extLst>
                <a:ext uri="{FF2B5EF4-FFF2-40B4-BE49-F238E27FC236}">
                  <a16:creationId xmlns:a16="http://schemas.microsoft.com/office/drawing/2014/main" id="{B0081565-668F-4017-8B5E-B746071B88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3710" y="1462007"/>
              <a:ext cx="546353" cy="222648"/>
            </a:xfrm>
            <a:prstGeom prst="line">
              <a:avLst/>
            </a:prstGeom>
            <a:noFill/>
            <a:ln w="9525">
              <a:solidFill>
                <a:srgbClr val="0070C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44" tIns="34272" rIns="68544" bIns="34272"/>
            <a:lstStyle/>
            <a:p>
              <a:pPr eaLnBrk="0" hangingPunct="0">
                <a:buFont typeface="Arial" pitchFamily="34" charset="0"/>
                <a:buNone/>
                <a:defRPr/>
              </a:pPr>
              <a:endParaRPr lang="zh-CN" altLang="en-US">
                <a:solidFill>
                  <a:srgbClr val="000000"/>
                </a:solidFill>
                <a:latin typeface="+mn-ea"/>
                <a:cs typeface="+mn-ea"/>
                <a:sym typeface="+mn-lt"/>
              </a:endParaRPr>
            </a:p>
          </p:txBody>
        </p:sp>
      </p:grpSp>
      <p:grpSp>
        <p:nvGrpSpPr>
          <p:cNvPr id="17" name="组合 1">
            <a:extLst>
              <a:ext uri="{FF2B5EF4-FFF2-40B4-BE49-F238E27FC236}">
                <a16:creationId xmlns:a16="http://schemas.microsoft.com/office/drawing/2014/main" id="{41FE413E-D5FE-4F94-89BF-28771866E205}"/>
              </a:ext>
            </a:extLst>
          </p:cNvPr>
          <p:cNvGrpSpPr>
            <a:grpSpLocks/>
          </p:cNvGrpSpPr>
          <p:nvPr/>
        </p:nvGrpSpPr>
        <p:grpSpPr bwMode="auto">
          <a:xfrm>
            <a:off x="663800" y="1966455"/>
            <a:ext cx="3960000" cy="1296000"/>
            <a:chOff x="1007935" y="1462007"/>
            <a:chExt cx="1842128" cy="222648"/>
          </a:xfrm>
        </p:grpSpPr>
        <p:cxnSp>
          <p:nvCxnSpPr>
            <p:cNvPr id="18" name="直接箭头连接符 48">
              <a:extLst>
                <a:ext uri="{FF2B5EF4-FFF2-40B4-BE49-F238E27FC236}">
                  <a16:creationId xmlns:a16="http://schemas.microsoft.com/office/drawing/2014/main" id="{7D207682-5110-4CC4-AD0E-1738CF8FB33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007935" y="1462007"/>
              <a:ext cx="1295915" cy="0"/>
            </a:xfrm>
            <a:prstGeom prst="straightConnector1">
              <a:avLst/>
            </a:prstGeom>
            <a:noFill/>
            <a:ln w="9525">
              <a:solidFill>
                <a:srgbClr val="0070C0"/>
              </a:solidFill>
              <a:bevel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直接连接符 49">
              <a:extLst>
                <a:ext uri="{FF2B5EF4-FFF2-40B4-BE49-F238E27FC236}">
                  <a16:creationId xmlns:a16="http://schemas.microsoft.com/office/drawing/2014/main" id="{CBF0DF78-FF90-4097-94F8-CBDD55BDE3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3710" y="1462007"/>
              <a:ext cx="546353" cy="222648"/>
            </a:xfrm>
            <a:prstGeom prst="line">
              <a:avLst/>
            </a:prstGeom>
            <a:noFill/>
            <a:ln w="9525">
              <a:solidFill>
                <a:srgbClr val="0070C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44" tIns="34272" rIns="68544" bIns="34272"/>
            <a:lstStyle/>
            <a:p>
              <a:pPr eaLnBrk="0" hangingPunct="0">
                <a:buFont typeface="Arial" pitchFamily="34" charset="0"/>
                <a:buNone/>
                <a:defRPr/>
              </a:pPr>
              <a:endParaRPr lang="zh-CN" altLang="en-US">
                <a:solidFill>
                  <a:srgbClr val="000000"/>
                </a:solidFill>
                <a:latin typeface="+mn-ea"/>
                <a:cs typeface="+mn-ea"/>
                <a:sym typeface="+mn-lt"/>
              </a:endParaRPr>
            </a:p>
          </p:txBody>
        </p:sp>
      </p:grpSp>
      <p:grpSp>
        <p:nvGrpSpPr>
          <p:cNvPr id="23" name="组合 1">
            <a:extLst>
              <a:ext uri="{FF2B5EF4-FFF2-40B4-BE49-F238E27FC236}">
                <a16:creationId xmlns:a16="http://schemas.microsoft.com/office/drawing/2014/main" id="{71DB676E-94F7-45DE-9459-872EFF185E5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623800" y="1966456"/>
            <a:ext cx="3960000" cy="1296000"/>
            <a:chOff x="1007935" y="1462007"/>
            <a:chExt cx="1842128" cy="222648"/>
          </a:xfrm>
        </p:grpSpPr>
        <p:cxnSp>
          <p:nvCxnSpPr>
            <p:cNvPr id="24" name="直接箭头连接符 48">
              <a:extLst>
                <a:ext uri="{FF2B5EF4-FFF2-40B4-BE49-F238E27FC236}">
                  <a16:creationId xmlns:a16="http://schemas.microsoft.com/office/drawing/2014/main" id="{DA31A40C-0406-412F-A70D-04E8C460F46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007935" y="1462007"/>
              <a:ext cx="1295915" cy="0"/>
            </a:xfrm>
            <a:prstGeom prst="straightConnector1">
              <a:avLst/>
            </a:prstGeom>
            <a:noFill/>
            <a:ln w="9525">
              <a:solidFill>
                <a:srgbClr val="0070C0"/>
              </a:solidFill>
              <a:bevel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直接连接符 49">
              <a:extLst>
                <a:ext uri="{FF2B5EF4-FFF2-40B4-BE49-F238E27FC236}">
                  <a16:creationId xmlns:a16="http://schemas.microsoft.com/office/drawing/2014/main" id="{2A8F40D7-098C-4DB4-87E1-B93633F64E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3710" y="1462007"/>
              <a:ext cx="546353" cy="222648"/>
            </a:xfrm>
            <a:prstGeom prst="line">
              <a:avLst/>
            </a:prstGeom>
            <a:noFill/>
            <a:ln w="9525">
              <a:solidFill>
                <a:srgbClr val="0070C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44" tIns="34272" rIns="68544" bIns="34272"/>
            <a:lstStyle/>
            <a:p>
              <a:pPr eaLnBrk="0" hangingPunct="0">
                <a:buFont typeface="Arial" pitchFamily="34" charset="0"/>
                <a:buNone/>
                <a:defRPr/>
              </a:pPr>
              <a:endParaRPr lang="zh-CN" altLang="en-US">
                <a:solidFill>
                  <a:srgbClr val="000000"/>
                </a:solidFill>
                <a:latin typeface="+mn-ea"/>
                <a:cs typeface="+mn-ea"/>
                <a:sym typeface="+mn-lt"/>
              </a:endParaRPr>
            </a:p>
          </p:txBody>
        </p:sp>
      </p:grp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6AA4C00-29AD-4216-95CF-CAF1C7DBD6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主要研究内容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F287E1-93AF-46DB-A867-590DBB5BFA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5" name="Freeform 274">
            <a:extLst>
              <a:ext uri="{FF2B5EF4-FFF2-40B4-BE49-F238E27FC236}">
                <a16:creationId xmlns:a16="http://schemas.microsoft.com/office/drawing/2014/main" id="{41958A65-A3B3-4E48-B5F6-277EDEBFC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000" y="2548491"/>
            <a:ext cx="1440000" cy="1440000"/>
          </a:xfrm>
          <a:prstGeom prst="flowChartConnector">
            <a:avLst/>
          </a:prstGeom>
          <a:solidFill>
            <a:srgbClr val="0070C0"/>
          </a:solidFill>
          <a:ln>
            <a:noFill/>
          </a:ln>
        </p:spPr>
        <p:txBody>
          <a:bodyPr lIns="68544" tIns="34272" rIns="68544" bIns="34272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0" hangingPunct="0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+mn-ea"/>
                <a:sym typeface="+mn-lt"/>
              </a:rPr>
              <a:t>研究</a:t>
            </a:r>
            <a:endParaRPr lang="en-US" altLang="zh-CN" sz="2400" dirty="0">
              <a:solidFill>
                <a:schemeClr val="bg1"/>
              </a:solidFill>
              <a:latin typeface="+mn-ea"/>
              <a:ea typeface="+mn-ea"/>
              <a:cs typeface="+mn-ea"/>
              <a:sym typeface="+mn-lt"/>
            </a:endParaRPr>
          </a:p>
          <a:p>
            <a:pPr algn="ctr" eaLnBrk="0" hangingPunct="0">
              <a:buFont typeface="Arial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+mn-ea"/>
                <a:sym typeface="+mn-lt"/>
              </a:rPr>
              <a:t>内容</a:t>
            </a:r>
            <a:endParaRPr lang="zh-CN" altLang="zh-CN" sz="2400" dirty="0">
              <a:solidFill>
                <a:schemeClr val="bg1"/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D3A7F442-290B-43B1-B0B4-DEE9AE28A166}"/>
              </a:ext>
            </a:extLst>
          </p:cNvPr>
          <p:cNvGrpSpPr/>
          <p:nvPr/>
        </p:nvGrpSpPr>
        <p:grpSpPr>
          <a:xfrm>
            <a:off x="663800" y="1512464"/>
            <a:ext cx="2860370" cy="1575216"/>
            <a:chOff x="663800" y="1512464"/>
            <a:chExt cx="2860370" cy="1575216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EA9EB041-37A9-431C-B650-AE6303359549}"/>
                </a:ext>
              </a:extLst>
            </p:cNvPr>
            <p:cNvGrpSpPr/>
            <p:nvPr/>
          </p:nvGrpSpPr>
          <p:grpSpPr>
            <a:xfrm>
              <a:off x="663800" y="1512464"/>
              <a:ext cx="2382920" cy="403476"/>
              <a:chOff x="663800" y="1512464"/>
              <a:chExt cx="2382920" cy="403476"/>
            </a:xfrm>
          </p:grpSpPr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C1819AB-DB88-47C2-BDDD-A190C70963CF}"/>
                  </a:ext>
                </a:extLst>
              </p:cNvPr>
              <p:cNvSpPr txBox="1"/>
              <p:nvPr/>
            </p:nvSpPr>
            <p:spPr>
              <a:xfrm>
                <a:off x="1066691" y="1512464"/>
                <a:ext cx="19800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/>
                  <a:t>系统的方案设计</a:t>
                </a:r>
              </a:p>
            </p:txBody>
          </p:sp>
          <p:sp>
            <p:nvSpPr>
              <p:cNvPr id="33" name="TextBox 77">
                <a:extLst>
                  <a:ext uri="{FF2B5EF4-FFF2-40B4-BE49-F238E27FC236}">
                    <a16:creationId xmlns:a16="http://schemas.microsoft.com/office/drawing/2014/main" id="{D8D9CA45-0262-48E1-B88A-780DA22AFF28}"/>
                  </a:ext>
                </a:extLst>
              </p:cNvPr>
              <p:cNvSpPr txBox="1"/>
              <p:nvPr/>
            </p:nvSpPr>
            <p:spPr>
              <a:xfrm>
                <a:off x="663800" y="1515830"/>
                <a:ext cx="384553" cy="400110"/>
              </a:xfrm>
              <a:prstGeom prst="rect">
                <a:avLst/>
              </a:prstGeom>
              <a:solidFill>
                <a:srgbClr val="002060"/>
              </a:solidFill>
              <a:ln w="19050"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1</a:t>
                </a:r>
                <a:endParaRPr lang="zh-CN" altLang="en-US" sz="20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5A4A1D92-A4A6-4237-BE87-84852C1ABBF8}"/>
                </a:ext>
              </a:extLst>
            </p:cNvPr>
            <p:cNvSpPr txBox="1"/>
            <p:nvPr/>
          </p:nvSpPr>
          <p:spPr>
            <a:xfrm>
              <a:off x="1051217" y="2020337"/>
              <a:ext cx="2472953" cy="1067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整体方案</a:t>
              </a:r>
              <a:endParaRPr lang="en-US" altLang="zh-CN" dirty="0"/>
            </a:p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视觉检测平台设计</a:t>
              </a:r>
              <a:endParaRPr lang="en-US" altLang="zh-CN" dirty="0"/>
            </a:p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视觉检测算法方案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BD852067-357E-45A8-BD98-4575E229F508}"/>
              </a:ext>
            </a:extLst>
          </p:cNvPr>
          <p:cNvGrpSpPr/>
          <p:nvPr/>
        </p:nvGrpSpPr>
        <p:grpSpPr>
          <a:xfrm>
            <a:off x="663800" y="4103937"/>
            <a:ext cx="2860370" cy="1907615"/>
            <a:chOff x="663800" y="1512464"/>
            <a:chExt cx="2860370" cy="1907615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31D58F33-B10F-42C1-8B21-CB08A09EFF58}"/>
                </a:ext>
              </a:extLst>
            </p:cNvPr>
            <p:cNvGrpSpPr/>
            <p:nvPr/>
          </p:nvGrpSpPr>
          <p:grpSpPr>
            <a:xfrm>
              <a:off x="663800" y="1512464"/>
              <a:ext cx="2639401" cy="403476"/>
              <a:chOff x="663800" y="1512464"/>
              <a:chExt cx="2639401" cy="403476"/>
            </a:xfrm>
          </p:grpSpPr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1DAB02E2-1E5F-40CF-9266-B8B0B7987C5C}"/>
                  </a:ext>
                </a:extLst>
              </p:cNvPr>
              <p:cNvSpPr txBox="1"/>
              <p:nvPr/>
            </p:nvSpPr>
            <p:spPr>
              <a:xfrm>
                <a:off x="1066691" y="1512464"/>
                <a:ext cx="2236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/>
                  <a:t>远程监控系统设计</a:t>
                </a:r>
              </a:p>
            </p:txBody>
          </p:sp>
          <p:sp>
            <p:nvSpPr>
              <p:cNvPr id="54" name="TextBox 77">
                <a:extLst>
                  <a:ext uri="{FF2B5EF4-FFF2-40B4-BE49-F238E27FC236}">
                    <a16:creationId xmlns:a16="http://schemas.microsoft.com/office/drawing/2014/main" id="{710A777D-C458-458A-8D1B-BA4024C2DDB5}"/>
                  </a:ext>
                </a:extLst>
              </p:cNvPr>
              <p:cNvSpPr txBox="1"/>
              <p:nvPr/>
            </p:nvSpPr>
            <p:spPr>
              <a:xfrm>
                <a:off x="663800" y="1515830"/>
                <a:ext cx="384553" cy="400110"/>
              </a:xfrm>
              <a:prstGeom prst="rect">
                <a:avLst/>
              </a:prstGeom>
              <a:solidFill>
                <a:srgbClr val="002060"/>
              </a:solidFill>
              <a:ln w="19050"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3</a:t>
                </a:r>
                <a:endParaRPr lang="zh-CN" altLang="en-US" sz="20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B44D5088-7CCA-4F63-A9A0-43565EBFFC4E}"/>
                </a:ext>
              </a:extLst>
            </p:cNvPr>
            <p:cNvSpPr txBox="1"/>
            <p:nvPr/>
          </p:nvSpPr>
          <p:spPr>
            <a:xfrm>
              <a:off x="1051217" y="2020337"/>
              <a:ext cx="2472953" cy="1399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系统架构设计</a:t>
              </a:r>
              <a:endParaRPr lang="en-US" altLang="zh-CN" dirty="0"/>
            </a:p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生产线数据采集</a:t>
              </a:r>
              <a:endParaRPr lang="en-US" altLang="zh-CN" dirty="0"/>
            </a:p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服务端设计</a:t>
              </a:r>
              <a:endParaRPr lang="en-US" altLang="zh-CN" dirty="0"/>
            </a:p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客户端设计</a:t>
              </a: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4DCC1042-ECE9-4AAB-A376-2EAB978F3E5C}"/>
              </a:ext>
            </a:extLst>
          </p:cNvPr>
          <p:cNvGrpSpPr/>
          <p:nvPr/>
        </p:nvGrpSpPr>
        <p:grpSpPr>
          <a:xfrm>
            <a:off x="5797987" y="1512464"/>
            <a:ext cx="2860370" cy="1570728"/>
            <a:chOff x="663800" y="1512464"/>
            <a:chExt cx="2860370" cy="1570728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1A4B8435-0F7F-4B2B-A12A-CB5E0826A7CA}"/>
                </a:ext>
              </a:extLst>
            </p:cNvPr>
            <p:cNvGrpSpPr/>
            <p:nvPr/>
          </p:nvGrpSpPr>
          <p:grpSpPr>
            <a:xfrm>
              <a:off x="663800" y="1512464"/>
              <a:ext cx="2639401" cy="403476"/>
              <a:chOff x="663800" y="1512464"/>
              <a:chExt cx="2639401" cy="403476"/>
            </a:xfrm>
          </p:grpSpPr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9369349A-1265-4A4C-8A1A-73802FEBC534}"/>
                  </a:ext>
                </a:extLst>
              </p:cNvPr>
              <p:cNvSpPr txBox="1"/>
              <p:nvPr/>
            </p:nvSpPr>
            <p:spPr>
              <a:xfrm>
                <a:off x="1066691" y="1512464"/>
                <a:ext cx="2236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/>
                  <a:t>缺陷检测算法设计</a:t>
                </a:r>
              </a:p>
            </p:txBody>
          </p:sp>
          <p:sp>
            <p:nvSpPr>
              <p:cNvPr id="64" name="TextBox 77">
                <a:extLst>
                  <a:ext uri="{FF2B5EF4-FFF2-40B4-BE49-F238E27FC236}">
                    <a16:creationId xmlns:a16="http://schemas.microsoft.com/office/drawing/2014/main" id="{BD7F12AE-5DBB-4C7A-8C8B-C17D3DFF1767}"/>
                  </a:ext>
                </a:extLst>
              </p:cNvPr>
              <p:cNvSpPr txBox="1"/>
              <p:nvPr/>
            </p:nvSpPr>
            <p:spPr>
              <a:xfrm>
                <a:off x="663800" y="1515830"/>
                <a:ext cx="384553" cy="400110"/>
              </a:xfrm>
              <a:prstGeom prst="rect">
                <a:avLst/>
              </a:prstGeom>
              <a:solidFill>
                <a:srgbClr val="002060"/>
              </a:solidFill>
              <a:ln w="19050"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2</a:t>
                </a:r>
                <a:endParaRPr lang="zh-CN" altLang="en-US" sz="20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E0776A06-A2C8-45D9-86D5-849ED267F153}"/>
                </a:ext>
              </a:extLst>
            </p:cNvPr>
            <p:cNvSpPr txBox="1"/>
            <p:nvPr/>
          </p:nvSpPr>
          <p:spPr>
            <a:xfrm>
              <a:off x="1051217" y="2020337"/>
              <a:ext cx="2472953" cy="1062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工件定位及</a:t>
              </a:r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ROI</a:t>
              </a:r>
              <a:r>
                <a:rPr lang="zh-CN" altLang="en-US" dirty="0"/>
                <a:t>设置</a:t>
              </a:r>
              <a:endParaRPr lang="en-US" altLang="zh-CN" dirty="0"/>
            </a:p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图像处理检测算法</a:t>
              </a:r>
              <a:endParaRPr lang="en-US" altLang="zh-CN" dirty="0"/>
            </a:p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深度学习分类算法</a:t>
              </a: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2FAEBA2F-8095-4DD2-A39E-59489A1ACB87}"/>
              </a:ext>
            </a:extLst>
          </p:cNvPr>
          <p:cNvGrpSpPr/>
          <p:nvPr/>
        </p:nvGrpSpPr>
        <p:grpSpPr>
          <a:xfrm>
            <a:off x="5797987" y="4103937"/>
            <a:ext cx="2860370" cy="1575216"/>
            <a:chOff x="663800" y="1512464"/>
            <a:chExt cx="2860370" cy="1575216"/>
          </a:xfrm>
        </p:grpSpPr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24D6934A-F323-465A-9D82-7CFF892BB871}"/>
                </a:ext>
              </a:extLst>
            </p:cNvPr>
            <p:cNvGrpSpPr/>
            <p:nvPr/>
          </p:nvGrpSpPr>
          <p:grpSpPr>
            <a:xfrm>
              <a:off x="663800" y="1512464"/>
              <a:ext cx="1869959" cy="403476"/>
              <a:chOff x="663800" y="1512464"/>
              <a:chExt cx="1869959" cy="403476"/>
            </a:xfrm>
          </p:grpSpPr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4D41C7F0-4AF4-4BE5-BABF-841D4D820C9C}"/>
                  </a:ext>
                </a:extLst>
              </p:cNvPr>
              <p:cNvSpPr txBox="1"/>
              <p:nvPr/>
            </p:nvSpPr>
            <p:spPr>
              <a:xfrm>
                <a:off x="1066691" y="1512464"/>
                <a:ext cx="14670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/>
                  <a:t>实验与分析</a:t>
                </a:r>
              </a:p>
            </p:txBody>
          </p:sp>
          <p:sp>
            <p:nvSpPr>
              <p:cNvPr id="74" name="TextBox 77">
                <a:extLst>
                  <a:ext uri="{FF2B5EF4-FFF2-40B4-BE49-F238E27FC236}">
                    <a16:creationId xmlns:a16="http://schemas.microsoft.com/office/drawing/2014/main" id="{6E19BC15-199A-46B9-BC55-742DA1C6FA12}"/>
                  </a:ext>
                </a:extLst>
              </p:cNvPr>
              <p:cNvSpPr txBox="1"/>
              <p:nvPr/>
            </p:nvSpPr>
            <p:spPr>
              <a:xfrm>
                <a:off x="663800" y="1515830"/>
                <a:ext cx="384553" cy="400110"/>
              </a:xfrm>
              <a:prstGeom prst="rect">
                <a:avLst/>
              </a:prstGeom>
              <a:solidFill>
                <a:srgbClr val="002060"/>
              </a:solidFill>
              <a:ln w="19050"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4</a:t>
                </a:r>
                <a:endParaRPr lang="zh-CN" altLang="en-US" sz="20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4A1E2DB3-1BEF-48A2-ACDA-5FE9019D5957}"/>
                </a:ext>
              </a:extLst>
            </p:cNvPr>
            <p:cNvSpPr txBox="1"/>
            <p:nvPr/>
          </p:nvSpPr>
          <p:spPr>
            <a:xfrm>
              <a:off x="1051217" y="2020337"/>
              <a:ext cx="2472953" cy="1067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实验平台搭建</a:t>
              </a:r>
              <a:endParaRPr lang="en-US" altLang="zh-CN" dirty="0"/>
            </a:p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视觉检测实验</a:t>
              </a:r>
              <a:endParaRPr lang="en-US" altLang="zh-CN" dirty="0"/>
            </a:p>
            <a:p>
              <a:pPr marL="285750" indent="-285750">
                <a:lnSpc>
                  <a:spcPct val="1200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zh-CN" altLang="en-US" dirty="0"/>
                <a:t>远程监控实验</a:t>
              </a:r>
              <a:endParaRPr lang="en-US" altLang="zh-CN" dirty="0"/>
            </a:p>
          </p:txBody>
        </p:sp>
      </p:grpSp>
    </p:spTree>
    <p:extLst>
      <p:ext uri="{BB962C8B-B14F-4D97-AF65-F5344CB8AC3E}">
        <p14:creationId xmlns:p14="http://schemas.microsoft.com/office/powerpoint/2010/main" val="732939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64CC85-B3A5-40A9-BAF6-BDA6ADE53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系统方案设计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31997F-F205-496D-886C-E4EAD388BD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9384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橙红色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17199</TotalTime>
  <Words>2985</Words>
  <Application>Microsoft Office PowerPoint</Application>
  <PresentationFormat>全屏显示(4:3)</PresentationFormat>
  <Paragraphs>724</Paragraphs>
  <Slides>47</Slides>
  <Notes>0</Notes>
  <HiddenSlides>0</HiddenSlides>
  <MMClips>3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47</vt:i4>
      </vt:variant>
    </vt:vector>
  </HeadingPairs>
  <TitlesOfParts>
    <vt:vector size="60" baseType="lpstr">
      <vt:lpstr>黑体</vt:lpstr>
      <vt:lpstr>楷体</vt:lpstr>
      <vt:lpstr>宋体</vt:lpstr>
      <vt:lpstr>微软雅黑</vt:lpstr>
      <vt:lpstr>Arial</vt:lpstr>
      <vt:lpstr>Calibri</vt:lpstr>
      <vt:lpstr>Calibri Light</vt:lpstr>
      <vt:lpstr>Cambria Math</vt:lpstr>
      <vt:lpstr>Times New Roman</vt:lpstr>
      <vt:lpstr>Wingdings</vt:lpstr>
      <vt:lpstr>Office 主题</vt:lpstr>
      <vt:lpstr>Equation</vt:lpstr>
      <vt:lpstr>Visio</vt:lpstr>
      <vt:lpstr>雾化器装配缺陷检测与远程监控系统研究</vt:lpstr>
      <vt:lpstr>PowerPoint 演示文稿</vt:lpstr>
      <vt:lpstr>绪论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系统方案设计</vt:lpstr>
      <vt:lpstr>PowerPoint 演示文稿</vt:lpstr>
      <vt:lpstr>PowerPoint 演示文稿</vt:lpstr>
      <vt:lpstr>PowerPoint 演示文稿</vt:lpstr>
      <vt:lpstr>装配缺陷视觉检测算法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远程监控系统设计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实验与分析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恳请各位老师批评指正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jkwang</dc:creator>
  <cp:lastModifiedBy>王 建坤</cp:lastModifiedBy>
  <cp:revision>414</cp:revision>
  <dcterms:created xsi:type="dcterms:W3CDTF">2018-09-10T06:21:16Z</dcterms:created>
  <dcterms:modified xsi:type="dcterms:W3CDTF">2019-12-04T13:11:58Z</dcterms:modified>
</cp:coreProperties>
</file>